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9" r:id="rId2"/>
  </p:sldMasterIdLst>
  <p:notesMasterIdLst>
    <p:notesMasterId r:id="rId16"/>
  </p:notesMasterIdLst>
  <p:sldIdLst>
    <p:sldId id="256" r:id="rId3"/>
    <p:sldId id="257" r:id="rId4"/>
    <p:sldId id="260" r:id="rId5"/>
    <p:sldId id="271" r:id="rId6"/>
    <p:sldId id="284" r:id="rId7"/>
    <p:sldId id="259" r:id="rId8"/>
    <p:sldId id="272" r:id="rId9"/>
    <p:sldId id="258" r:id="rId10"/>
    <p:sldId id="273" r:id="rId11"/>
    <p:sldId id="285" r:id="rId12"/>
    <p:sldId id="286" r:id="rId13"/>
    <p:sldId id="287" r:id="rId14"/>
    <p:sldId id="270" r:id="rId15"/>
  </p:sldIdLst>
  <p:sldSz cx="12192000" cy="6858000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09" autoAdjust="0"/>
    <p:restoredTop sz="93704" autoAdjust="0"/>
  </p:normalViewPr>
  <p:slideViewPr>
    <p:cSldViewPr snapToGrid="0" snapToObjects="1">
      <p:cViewPr varScale="1">
        <p:scale>
          <a:sx n="153" d="100"/>
          <a:sy n="153" d="100"/>
        </p:scale>
        <p:origin x="96" y="120"/>
      </p:cViewPr>
      <p:guideLst/>
    </p:cSldViewPr>
  </p:slideViewPr>
  <p:outlineViewPr>
    <p:cViewPr>
      <p:scale>
        <a:sx n="33" d="100"/>
        <a:sy n="33" d="100"/>
      </p:scale>
      <p:origin x="0" y="-65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2428" y="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2020/11/24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4405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1735138" y="2152742"/>
            <a:ext cx="8721725" cy="1892300"/>
          </a:xfrm>
          <a:prstGeom prst="rect">
            <a:avLst/>
          </a:prstGeom>
        </p:spPr>
        <p:txBody>
          <a:bodyPr/>
          <a:lstStyle>
            <a:lvl1pPr algn="ctr">
              <a:defRPr lang="zh-CN" altLang="en-US" sz="7200" b="1" dirty="0">
                <a:blipFill dpi="0"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 marL="0" lvl="0" indent="0" algn="ctr">
              <a:buNone/>
            </a:pPr>
            <a:endParaRPr lang="zh-CN" altLang="en-US" dirty="0"/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4371603" y="1397642"/>
            <a:ext cx="3448794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lang="zh-CN" altLang="en-US" sz="3200" dirty="0"/>
            </a:lvl1pPr>
          </a:lstStyle>
          <a:p>
            <a:pPr marL="0" lvl="0" algn="ctr" defTabSz="913765"/>
            <a:endParaRPr lang="zh-CN" altLang="en-US" dirty="0"/>
          </a:p>
        </p:txBody>
      </p:sp>
      <p:sp>
        <p:nvSpPr>
          <p:cNvPr id="16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3638550" y="4349277"/>
            <a:ext cx="4914902" cy="3139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/>
          <a:lstStyle>
            <a:lvl1pPr marL="0" indent="0" algn="ctr">
              <a:buNone/>
              <a:defRPr lang="zh-CN" altLang="en-US" sz="1600" baseline="0" dirty="0">
                <a:solidFill>
                  <a:schemeClr val="bg1"/>
                </a:solidFill>
                <a:cs typeface="+mn-ea"/>
              </a:defRPr>
            </a:lvl1pPr>
          </a:lstStyle>
          <a:p>
            <a:pPr marL="228600" lvl="0" indent="-228600" algn="ctr"/>
            <a:endParaRPr lang="zh-CN" altLang="en-US" dirty="0"/>
          </a:p>
        </p:txBody>
      </p:sp>
      <p:sp>
        <p:nvSpPr>
          <p:cNvPr id="17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3638550" y="4700503"/>
            <a:ext cx="4914902" cy="3139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/>
          <a:lstStyle>
            <a:lvl1pPr marL="0" indent="0" algn="ctr">
              <a:buNone/>
              <a:defRPr lang="zh-CN" altLang="en-US" sz="1600" baseline="0" dirty="0">
                <a:solidFill>
                  <a:schemeClr val="bg1"/>
                </a:solidFill>
                <a:cs typeface="+mn-ea"/>
              </a:defRPr>
            </a:lvl1pPr>
          </a:lstStyle>
          <a:p>
            <a:pPr marL="228600" lvl="0" indent="-228600" algn="ctr"/>
            <a:endParaRPr lang="zh-CN" altLang="en-US" dirty="0"/>
          </a:p>
        </p:txBody>
      </p:sp>
      <p:sp>
        <p:nvSpPr>
          <p:cNvPr id="22" name="矩形 21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89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>
            <a:fillRect/>
          </a:stretch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03375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>
            <a:fillRect/>
          </a:stretch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03375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2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8678110" y="503375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>
            <a:fillRect/>
          </a:stretch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35777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5245099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8678110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>
            <a:fillRect/>
          </a:stretch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35777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8678110" y="535777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5245099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8678110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981200" cy="332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4055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2794000" y="2405594"/>
            <a:ext cx="6946766" cy="914400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066800" cy="88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12727"/>
            <a:ext cx="1066800" cy="427037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4741333" cy="427037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066800" cy="88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12727"/>
            <a:ext cx="1066800" cy="427037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4741333" cy="427037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066800" cy="88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12727"/>
            <a:ext cx="1066800" cy="427037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4741333" cy="427037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心理学数据挖掘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脑机接口数据探索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zh-CN" altLang="en-US" dirty="0">
                <a:sym typeface="+mn-lt"/>
              </a:rPr>
              <a:t>报告人：方向臻</a:t>
            </a:r>
            <a:endParaRPr lang="en-US" altLang="zh-CN" dirty="0">
              <a:sym typeface="+mn-lt"/>
            </a:endParaRPr>
          </a:p>
          <a:p>
            <a:pPr algn="ctr"/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7E0A0BCC-B269-4A3C-93C3-87B3D4DD61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2020.11.25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对于</a:t>
            </a:r>
            <a:r>
              <a:rPr lang="en-US" altLang="zh-CN" dirty="0">
                <a:cs typeface="+mn-ea"/>
                <a:sym typeface="+mn-lt"/>
              </a:rPr>
              <a:t>P300</a:t>
            </a:r>
            <a:r>
              <a:rPr lang="zh-CN" altLang="en-US" dirty="0">
                <a:cs typeface="+mn-ea"/>
                <a:sym typeface="+mn-lt"/>
              </a:rPr>
              <a:t>信号的理解</a:t>
            </a: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57D8D1-92C3-4DA6-B1EE-E80A3FF18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307" y="1405403"/>
            <a:ext cx="8756650" cy="251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B6E232EC-99E4-485A-8C23-70ABAACA841C}"/>
              </a:ext>
            </a:extLst>
          </p:cNvPr>
          <p:cNvSpPr txBox="1"/>
          <p:nvPr/>
        </p:nvSpPr>
        <p:spPr>
          <a:xfrm>
            <a:off x="1104900" y="4234766"/>
            <a:ext cx="41529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信号特征：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B中虚线部分是P300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宽度一般150ms~200ms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峰值电位2-5 μV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所以信噪比比较低（噪声比较大）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C1705FF-CAE6-490A-9359-9C4AA3AF6E2B}"/>
              </a:ext>
            </a:extLst>
          </p:cNvPr>
          <p:cNvSpPr txBox="1"/>
          <p:nvPr/>
        </p:nvSpPr>
        <p:spPr>
          <a:xfrm>
            <a:off x="6739464" y="4234766"/>
            <a:ext cx="43264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国内外其他学者研究表明，P300是反映</a:t>
            </a:r>
            <a:r>
              <a:rPr lang="zh-CN" altLang="en-US" dirty="0">
                <a:solidFill>
                  <a:srgbClr val="FF0000"/>
                </a:solidFill>
              </a:rPr>
              <a:t>大脑认知功能的重要指标</a:t>
            </a:r>
            <a:r>
              <a:rPr lang="zh-CN" altLang="en-US" dirty="0"/>
              <a:t>，与认知功能肯定有关，主要用于各种原因引起认知障碍的病人，如脑血管意外、颅脑损伤、脑肿瘤、代谢性脑病;</a:t>
            </a:r>
          </a:p>
        </p:txBody>
      </p:sp>
    </p:spTree>
    <p:extLst>
      <p:ext uri="{BB962C8B-B14F-4D97-AF65-F5344CB8AC3E}">
        <p14:creationId xmlns:p14="http://schemas.microsoft.com/office/powerpoint/2010/main" val="3828328517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V1/a</a:t>
            </a:r>
            <a:r>
              <a:rPr lang="zh-CN" altLang="en-US" dirty="0">
                <a:cs typeface="+mn-ea"/>
                <a:sym typeface="+mn-lt"/>
              </a:rPr>
              <a:t>数据集</a:t>
            </a:r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68C1C6B-E16E-4ADD-ADF3-A2817C260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700" y="1176420"/>
            <a:ext cx="6083300" cy="51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对象：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健康受试者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。</a:t>
            </a:r>
            <a:endParaRPr kumimoji="0" lang="zh-CN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200" dirty="0">
                <a:solidFill>
                  <a:srgbClr val="333333"/>
                </a:solidFill>
                <a:ea typeface="Open Sans"/>
              </a:rPr>
              <a:t>规则：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受试者被要求在皮层电位被捕获的同时在计算机屏幕上，上下移动光标。</a:t>
            </a:r>
            <a:endParaRPr kumimoji="0" lang="zh-CN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Open Sans"/>
              </a:rPr>
              <a:t>皮质的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Open Sans"/>
              </a:rPr>
              <a:t>阳性导致光标向下移动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  <a:ea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Open Sans"/>
              </a:rPr>
              <a:t>皮质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Open Sans"/>
              </a:rPr>
              <a:t>负性导致向上移动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  <a:ea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200" dirty="0">
              <a:solidFill>
                <a:srgbClr val="333333"/>
              </a:solidFill>
              <a:ea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200" dirty="0">
                <a:solidFill>
                  <a:srgbClr val="333333"/>
                </a:solidFill>
              </a:rPr>
              <a:t>放大器：</a:t>
            </a:r>
            <a:r>
              <a:rPr lang="en-US" altLang="zh-CN" sz="1200" dirty="0" err="1">
                <a:solidFill>
                  <a:srgbClr val="333333"/>
                </a:solidFill>
              </a:rPr>
              <a:t>PsyLab</a:t>
            </a:r>
            <a:r>
              <a:rPr lang="en-US" altLang="zh-CN" sz="1200" dirty="0">
                <a:solidFill>
                  <a:srgbClr val="333333"/>
                </a:solidFill>
              </a:rPr>
              <a:t> EEG8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200" dirty="0">
                <a:solidFill>
                  <a:srgbClr val="333333"/>
                </a:solidFill>
              </a:rPr>
              <a:t>A / D</a:t>
            </a:r>
            <a:r>
              <a:rPr lang="zh-CN" altLang="en-US" sz="1200" dirty="0">
                <a:solidFill>
                  <a:srgbClr val="333333"/>
                </a:solidFill>
              </a:rPr>
              <a:t>转换器（将模拟信号转换成数字信号的电路）：计算机板</a:t>
            </a:r>
            <a:r>
              <a:rPr lang="en-US" altLang="zh-CN" sz="1200" dirty="0">
                <a:solidFill>
                  <a:srgbClr val="333333"/>
                </a:solidFill>
              </a:rPr>
              <a:t>PCIM-DAS1602 / 16</a:t>
            </a:r>
            <a:r>
              <a:rPr lang="zh-CN" altLang="en-US" sz="1200" dirty="0">
                <a:solidFill>
                  <a:srgbClr val="333333"/>
                </a:solidFill>
              </a:rPr>
              <a:t>位</a:t>
            </a:r>
            <a:endParaRPr lang="zh-CN" altLang="zh-CN" sz="1200" dirty="0">
              <a:solidFill>
                <a:srgbClr val="333333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200" dirty="0">
              <a:solidFill>
                <a:srgbClr val="333333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200" dirty="0">
                <a:solidFill>
                  <a:srgbClr val="333333"/>
                </a:solidFill>
              </a:rPr>
              <a:t>采样率：</a:t>
            </a:r>
            <a:r>
              <a:rPr lang="en-US" altLang="zh-CN" sz="1200" dirty="0">
                <a:solidFill>
                  <a:srgbClr val="333333"/>
                </a:solidFill>
              </a:rPr>
              <a:t>256 Hz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200" dirty="0">
                <a:solidFill>
                  <a:srgbClr val="333333"/>
                </a:solidFill>
              </a:rPr>
              <a:t>持续时间：</a:t>
            </a:r>
            <a:r>
              <a:rPr lang="en-US" altLang="zh-CN" sz="1200" dirty="0">
                <a:solidFill>
                  <a:srgbClr val="333333"/>
                </a:solidFill>
              </a:rPr>
              <a:t>6 s</a:t>
            </a:r>
            <a:r>
              <a:rPr lang="zh-CN" altLang="en-US" sz="1200" dirty="0">
                <a:solidFill>
                  <a:srgbClr val="333333"/>
                </a:solidFill>
              </a:rPr>
              <a:t>，无中间试验间隔</a:t>
            </a:r>
            <a:endParaRPr lang="en-US" altLang="zh-CN" sz="1200" dirty="0">
              <a:solidFill>
                <a:srgbClr val="333333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200" dirty="0">
                <a:solidFill>
                  <a:srgbClr val="333333"/>
                </a:solidFill>
              </a:rPr>
              <a:t>任务表现：</a:t>
            </a:r>
            <a:r>
              <a:rPr lang="en-US" altLang="zh-CN" sz="1200" dirty="0">
                <a:solidFill>
                  <a:srgbClr val="333333"/>
                </a:solidFill>
              </a:rPr>
              <a:t>0.5 s</a:t>
            </a:r>
            <a:r>
              <a:rPr lang="zh-CN" altLang="en-US" sz="1200" dirty="0">
                <a:solidFill>
                  <a:srgbClr val="333333"/>
                </a:solidFill>
              </a:rPr>
              <a:t>至</a:t>
            </a:r>
            <a:r>
              <a:rPr lang="en-US" altLang="zh-CN" sz="1200" dirty="0">
                <a:solidFill>
                  <a:srgbClr val="333333"/>
                </a:solidFill>
              </a:rPr>
              <a:t>6.0 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200" dirty="0">
                <a:solidFill>
                  <a:srgbClr val="333333"/>
                </a:solidFill>
              </a:rPr>
              <a:t>反馈周期：</a:t>
            </a:r>
            <a:r>
              <a:rPr lang="en-US" altLang="zh-CN" sz="1200" dirty="0">
                <a:solidFill>
                  <a:srgbClr val="333333"/>
                </a:solidFill>
              </a:rPr>
              <a:t>2.0 s</a:t>
            </a:r>
            <a:r>
              <a:rPr lang="zh-CN" altLang="en-US" sz="1200" dirty="0">
                <a:solidFill>
                  <a:srgbClr val="333333"/>
                </a:solidFill>
              </a:rPr>
              <a:t>至</a:t>
            </a:r>
            <a:r>
              <a:rPr lang="en-US" altLang="zh-CN" sz="1200" dirty="0">
                <a:solidFill>
                  <a:srgbClr val="333333"/>
                </a:solidFill>
              </a:rPr>
              <a:t>5.5 s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200" dirty="0">
              <a:solidFill>
                <a:srgbClr val="333333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200" dirty="0">
                <a:solidFill>
                  <a:srgbClr val="333333"/>
                </a:solidFill>
              </a:rPr>
              <a:t>通道</a:t>
            </a:r>
            <a:r>
              <a:rPr lang="en-US" altLang="zh-CN" sz="1200" dirty="0">
                <a:solidFill>
                  <a:srgbClr val="333333"/>
                </a:solidFill>
              </a:rPr>
              <a:t>1</a:t>
            </a:r>
            <a:r>
              <a:rPr lang="zh-CN" altLang="en-US" sz="1200" dirty="0">
                <a:solidFill>
                  <a:srgbClr val="333333"/>
                </a:solidFill>
              </a:rPr>
              <a:t>：</a:t>
            </a:r>
            <a:r>
              <a:rPr lang="en-US" altLang="zh-CN" sz="1200" dirty="0">
                <a:solidFill>
                  <a:srgbClr val="333333"/>
                </a:solidFill>
              </a:rPr>
              <a:t>A1-Cz</a:t>
            </a:r>
            <a:r>
              <a:rPr lang="zh-CN" altLang="en-US" sz="1200" dirty="0">
                <a:solidFill>
                  <a:srgbClr val="333333"/>
                </a:solidFill>
              </a:rPr>
              <a:t>（</a:t>
            </a:r>
            <a:r>
              <a:rPr lang="en-US" altLang="zh-CN" sz="1200" dirty="0">
                <a:solidFill>
                  <a:srgbClr val="333333"/>
                </a:solidFill>
              </a:rPr>
              <a:t>10-20</a:t>
            </a:r>
            <a:r>
              <a:rPr lang="zh-CN" altLang="en-US" sz="1200" dirty="0">
                <a:solidFill>
                  <a:srgbClr val="333333"/>
                </a:solidFill>
              </a:rPr>
              <a:t>系统）（</a:t>
            </a:r>
            <a:r>
              <a:rPr lang="en-US" altLang="zh-CN" sz="1200" dirty="0">
                <a:solidFill>
                  <a:srgbClr val="333333"/>
                </a:solidFill>
              </a:rPr>
              <a:t>A1 = left Mastoid</a:t>
            </a:r>
            <a:r>
              <a:rPr lang="zh-CN" altLang="en-US" sz="1200" dirty="0">
                <a:solidFill>
                  <a:srgbClr val="333333"/>
                </a:solidFill>
              </a:rPr>
              <a:t>）乳突骨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200" dirty="0">
                <a:solidFill>
                  <a:srgbClr val="333333"/>
                </a:solidFill>
              </a:rPr>
              <a:t>频道</a:t>
            </a:r>
            <a:r>
              <a:rPr lang="en-US" altLang="zh-CN" sz="1200" dirty="0">
                <a:solidFill>
                  <a:srgbClr val="333333"/>
                </a:solidFill>
              </a:rPr>
              <a:t>2</a:t>
            </a:r>
            <a:r>
              <a:rPr lang="zh-CN" altLang="en-US" sz="1200" dirty="0">
                <a:solidFill>
                  <a:srgbClr val="333333"/>
                </a:solidFill>
              </a:rPr>
              <a:t>：</a:t>
            </a:r>
            <a:r>
              <a:rPr lang="en-US" altLang="zh-CN" sz="1200" dirty="0">
                <a:solidFill>
                  <a:srgbClr val="333333"/>
                </a:solidFill>
              </a:rPr>
              <a:t>A2-Cz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200" dirty="0">
                <a:solidFill>
                  <a:srgbClr val="333333"/>
                </a:solidFill>
              </a:rPr>
              <a:t>通道</a:t>
            </a:r>
            <a:r>
              <a:rPr lang="en-US" altLang="zh-CN" sz="1200" dirty="0">
                <a:solidFill>
                  <a:srgbClr val="333333"/>
                </a:solidFill>
              </a:rPr>
              <a:t>3</a:t>
            </a:r>
            <a:r>
              <a:rPr lang="zh-CN" altLang="en-US" sz="1200" dirty="0">
                <a:solidFill>
                  <a:srgbClr val="333333"/>
                </a:solidFill>
              </a:rPr>
              <a:t>：</a:t>
            </a:r>
            <a:r>
              <a:rPr lang="en-US" altLang="zh-CN" sz="1200" dirty="0">
                <a:solidFill>
                  <a:srgbClr val="333333"/>
                </a:solidFill>
              </a:rPr>
              <a:t>C3</a:t>
            </a:r>
            <a:r>
              <a:rPr lang="zh-CN" altLang="en-US" sz="1200" dirty="0">
                <a:solidFill>
                  <a:srgbClr val="333333"/>
                </a:solidFill>
              </a:rPr>
              <a:t>正面</a:t>
            </a:r>
            <a:r>
              <a:rPr lang="en-US" altLang="zh-CN" sz="1200" dirty="0">
                <a:solidFill>
                  <a:srgbClr val="333333"/>
                </a:solidFill>
              </a:rPr>
              <a:t>2</a:t>
            </a:r>
            <a:r>
              <a:rPr lang="zh-CN" altLang="en-US" sz="1200" dirty="0">
                <a:solidFill>
                  <a:srgbClr val="333333"/>
                </a:solidFill>
              </a:rPr>
              <a:t>厘米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200" dirty="0">
                <a:solidFill>
                  <a:srgbClr val="333333"/>
                </a:solidFill>
              </a:rPr>
              <a:t>通道</a:t>
            </a:r>
            <a:r>
              <a:rPr lang="en-US" altLang="zh-CN" sz="1200" dirty="0">
                <a:solidFill>
                  <a:srgbClr val="333333"/>
                </a:solidFill>
              </a:rPr>
              <a:t>4</a:t>
            </a:r>
            <a:r>
              <a:rPr lang="zh-CN" altLang="en-US" sz="1200" dirty="0">
                <a:solidFill>
                  <a:srgbClr val="333333"/>
                </a:solidFill>
              </a:rPr>
              <a:t>：</a:t>
            </a:r>
            <a:r>
              <a:rPr lang="en-US" altLang="zh-CN" sz="1200" dirty="0">
                <a:solidFill>
                  <a:srgbClr val="333333"/>
                </a:solidFill>
              </a:rPr>
              <a:t>C3</a:t>
            </a:r>
            <a:r>
              <a:rPr lang="zh-CN" altLang="en-US" sz="1200" dirty="0">
                <a:solidFill>
                  <a:srgbClr val="333333"/>
                </a:solidFill>
              </a:rPr>
              <a:t>顶壁</a:t>
            </a:r>
            <a:r>
              <a:rPr lang="en-US" altLang="zh-CN" sz="1200" dirty="0">
                <a:solidFill>
                  <a:srgbClr val="333333"/>
                </a:solidFill>
              </a:rPr>
              <a:t>2</a:t>
            </a:r>
            <a:r>
              <a:rPr lang="zh-CN" altLang="en-US" sz="1200" dirty="0">
                <a:solidFill>
                  <a:srgbClr val="333333"/>
                </a:solidFill>
              </a:rPr>
              <a:t>厘米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200" dirty="0">
                <a:solidFill>
                  <a:srgbClr val="333333"/>
                </a:solidFill>
              </a:rPr>
              <a:t>通道</a:t>
            </a:r>
            <a:r>
              <a:rPr lang="en-US" altLang="zh-CN" sz="1200" dirty="0">
                <a:solidFill>
                  <a:srgbClr val="333333"/>
                </a:solidFill>
              </a:rPr>
              <a:t>5</a:t>
            </a:r>
            <a:r>
              <a:rPr lang="zh-CN" altLang="en-US" sz="1200" dirty="0">
                <a:solidFill>
                  <a:srgbClr val="333333"/>
                </a:solidFill>
              </a:rPr>
              <a:t>：</a:t>
            </a:r>
            <a:r>
              <a:rPr lang="en-US" altLang="zh-CN" sz="1200" dirty="0">
                <a:solidFill>
                  <a:srgbClr val="333333"/>
                </a:solidFill>
              </a:rPr>
              <a:t>C4</a:t>
            </a:r>
            <a:r>
              <a:rPr lang="zh-CN" altLang="en-US" sz="1200" dirty="0">
                <a:solidFill>
                  <a:srgbClr val="333333"/>
                </a:solidFill>
              </a:rPr>
              <a:t>正面</a:t>
            </a:r>
            <a:r>
              <a:rPr lang="en-US" altLang="zh-CN" sz="1200" dirty="0">
                <a:solidFill>
                  <a:srgbClr val="333333"/>
                </a:solidFill>
              </a:rPr>
              <a:t>2</a:t>
            </a:r>
            <a:r>
              <a:rPr lang="zh-CN" altLang="en-US" sz="1200" dirty="0">
                <a:solidFill>
                  <a:srgbClr val="333333"/>
                </a:solidFill>
              </a:rPr>
              <a:t>厘米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200" dirty="0">
                <a:solidFill>
                  <a:srgbClr val="333333"/>
                </a:solidFill>
              </a:rPr>
              <a:t>通道</a:t>
            </a:r>
            <a:r>
              <a:rPr lang="en-US" altLang="zh-CN" sz="1200" dirty="0">
                <a:solidFill>
                  <a:srgbClr val="333333"/>
                </a:solidFill>
              </a:rPr>
              <a:t>6</a:t>
            </a:r>
            <a:r>
              <a:rPr lang="zh-CN" altLang="en-US" sz="1200" dirty="0">
                <a:solidFill>
                  <a:srgbClr val="333333"/>
                </a:solidFill>
              </a:rPr>
              <a:t>：顶壁</a:t>
            </a:r>
            <a:r>
              <a:rPr lang="en-US" altLang="zh-CN" sz="1200" dirty="0">
                <a:solidFill>
                  <a:srgbClr val="333333"/>
                </a:solidFill>
              </a:rPr>
              <a:t>2</a:t>
            </a:r>
            <a:r>
              <a:rPr lang="zh-CN" altLang="en-US" sz="1200" dirty="0">
                <a:solidFill>
                  <a:srgbClr val="333333"/>
                </a:solidFill>
              </a:rPr>
              <a:t>厘米</a:t>
            </a:r>
            <a:r>
              <a:rPr lang="en-US" altLang="zh-CN" sz="1200" dirty="0">
                <a:solidFill>
                  <a:srgbClr val="333333"/>
                </a:solidFill>
              </a:rPr>
              <a:t>C4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每个通道</a:t>
            </a:r>
            <a:r>
              <a:rPr lang="zh-CN" altLang="en-US" sz="1200" dirty="0">
                <a:solidFill>
                  <a:srgbClr val="333333"/>
                </a:solidFill>
              </a:rPr>
              <a:t>的数据</a:t>
            </a:r>
            <a:r>
              <a:rPr lang="en-US" altLang="zh-CN" sz="1200" dirty="0">
                <a:solidFill>
                  <a:srgbClr val="333333"/>
                </a:solidFill>
              </a:rPr>
              <a:t> =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256Hz * 3.5s = 896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个样本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所有通道的数据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= 6*896 = 5376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defTabSz="914400"/>
            <a:r>
              <a:rPr lang="en-US" altLang="zh-CN" sz="1200" dirty="0">
                <a:solidFill>
                  <a:srgbClr val="333333"/>
                </a:solidFill>
              </a:rPr>
              <a:t>Traindata_0.txt</a:t>
            </a:r>
            <a:r>
              <a:rPr lang="zh-CN" altLang="en-US" sz="1200" dirty="0">
                <a:solidFill>
                  <a:srgbClr val="333333"/>
                </a:solidFill>
              </a:rPr>
              <a:t>：二维矩阵，</a:t>
            </a:r>
            <a:r>
              <a:rPr lang="en-US" altLang="zh-CN" sz="1200" dirty="0">
                <a:solidFill>
                  <a:srgbClr val="FF0000"/>
                </a:solidFill>
              </a:rPr>
              <a:t>135x5377</a:t>
            </a:r>
            <a:r>
              <a:rPr lang="zh-CN" altLang="en-US" sz="1200" dirty="0">
                <a:solidFill>
                  <a:srgbClr val="333333"/>
                </a:solidFill>
              </a:rPr>
              <a:t>，属于</a:t>
            </a:r>
            <a:r>
              <a:rPr lang="en-US" altLang="zh-CN" sz="1200" dirty="0">
                <a:solidFill>
                  <a:srgbClr val="333333"/>
                </a:solidFill>
              </a:rPr>
              <a:t>0</a:t>
            </a:r>
            <a:r>
              <a:rPr lang="zh-CN" altLang="en-US" sz="1200" dirty="0">
                <a:solidFill>
                  <a:srgbClr val="333333"/>
                </a:solidFill>
              </a:rPr>
              <a:t>类的</a:t>
            </a:r>
            <a:r>
              <a:rPr lang="en-US" altLang="zh-CN" sz="1200" dirty="0">
                <a:solidFill>
                  <a:srgbClr val="333333"/>
                </a:solidFill>
              </a:rPr>
              <a:t>135</a:t>
            </a:r>
            <a:r>
              <a:rPr lang="zh-CN" altLang="en-US" sz="1200" dirty="0">
                <a:solidFill>
                  <a:srgbClr val="333333"/>
                </a:solidFill>
              </a:rPr>
              <a:t>个试验的数据</a:t>
            </a:r>
          </a:p>
          <a:p>
            <a:pPr defTabSz="914400"/>
            <a:r>
              <a:rPr lang="en-US" altLang="zh-CN" sz="1200" dirty="0">
                <a:solidFill>
                  <a:srgbClr val="333333"/>
                </a:solidFill>
              </a:rPr>
              <a:t>Traindata_1.txt</a:t>
            </a:r>
            <a:r>
              <a:rPr lang="zh-CN" altLang="en-US" sz="1200" dirty="0">
                <a:solidFill>
                  <a:srgbClr val="333333"/>
                </a:solidFill>
              </a:rPr>
              <a:t>：二维矩阵，</a:t>
            </a:r>
            <a:r>
              <a:rPr lang="en-US" altLang="zh-CN" sz="1200" dirty="0">
                <a:solidFill>
                  <a:srgbClr val="FF0000"/>
                </a:solidFill>
              </a:rPr>
              <a:t>133x5377</a:t>
            </a:r>
            <a:r>
              <a:rPr lang="zh-CN" altLang="en-US" sz="1200" dirty="0">
                <a:solidFill>
                  <a:srgbClr val="333333"/>
                </a:solidFill>
              </a:rPr>
              <a:t>，属于</a:t>
            </a:r>
            <a:r>
              <a:rPr lang="en-US" altLang="zh-CN" sz="1200" dirty="0">
                <a:solidFill>
                  <a:srgbClr val="333333"/>
                </a:solidFill>
              </a:rPr>
              <a:t>1</a:t>
            </a:r>
            <a:r>
              <a:rPr lang="zh-CN" altLang="en-US" sz="1200" dirty="0">
                <a:solidFill>
                  <a:srgbClr val="333333"/>
                </a:solidFill>
              </a:rPr>
              <a:t>类的</a:t>
            </a:r>
            <a:r>
              <a:rPr lang="en-US" altLang="zh-CN" sz="1200" dirty="0">
                <a:solidFill>
                  <a:srgbClr val="333333"/>
                </a:solidFill>
              </a:rPr>
              <a:t>133</a:t>
            </a:r>
            <a:r>
              <a:rPr lang="zh-CN" altLang="en-US" sz="1200" dirty="0">
                <a:solidFill>
                  <a:srgbClr val="333333"/>
                </a:solidFill>
              </a:rPr>
              <a:t>个试验的数据</a:t>
            </a:r>
            <a:endParaRPr lang="en-US" altLang="zh-CN" sz="1200" dirty="0">
              <a:solidFill>
                <a:srgbClr val="333333"/>
              </a:solidFill>
            </a:endParaRPr>
          </a:p>
          <a:p>
            <a:pPr defTabSz="914400"/>
            <a:r>
              <a:rPr lang="en-US" altLang="zh-CN" sz="1200" dirty="0">
                <a:solidFill>
                  <a:srgbClr val="333333"/>
                </a:solidFill>
              </a:rPr>
              <a:t>Testdata.txt: </a:t>
            </a:r>
            <a:r>
              <a:rPr lang="zh-CN" altLang="en-US" sz="1200" dirty="0">
                <a:solidFill>
                  <a:srgbClr val="333333"/>
                </a:solidFill>
              </a:rPr>
              <a:t>二维矩阵，</a:t>
            </a:r>
            <a:r>
              <a:rPr lang="en-US" altLang="zh-CN" sz="1200" dirty="0">
                <a:solidFill>
                  <a:srgbClr val="FF0000"/>
                </a:solidFill>
              </a:rPr>
              <a:t>293x5376</a:t>
            </a:r>
            <a:r>
              <a:rPr lang="zh-CN" altLang="en-US" sz="1200" dirty="0">
                <a:solidFill>
                  <a:srgbClr val="333333"/>
                </a:solidFill>
              </a:rPr>
              <a:t>，包含</a:t>
            </a:r>
            <a:r>
              <a:rPr lang="en-US" altLang="zh-CN" sz="1200" dirty="0">
                <a:solidFill>
                  <a:srgbClr val="333333"/>
                </a:solidFill>
              </a:rPr>
              <a:t>293</a:t>
            </a:r>
            <a:r>
              <a:rPr lang="zh-CN" altLang="en-US" sz="1200" dirty="0">
                <a:solidFill>
                  <a:srgbClr val="333333"/>
                </a:solidFill>
              </a:rPr>
              <a:t>条测试数据，</a:t>
            </a:r>
            <a:r>
              <a:rPr lang="zh-CN" altLang="en-US" sz="1200" dirty="0">
                <a:solidFill>
                  <a:srgbClr val="FF0000"/>
                </a:solidFill>
              </a:rPr>
              <a:t>不包含类别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B3D8BC5-76AB-4439-8738-3428922BB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022350"/>
            <a:ext cx="4529926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D697C90-D012-4265-B647-CC6E86997BD3}"/>
              </a:ext>
            </a:extLst>
          </p:cNvPr>
          <p:cNvSpPr txBox="1"/>
          <p:nvPr/>
        </p:nvSpPr>
        <p:spPr>
          <a:xfrm>
            <a:off x="8514147" y="560070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i="0" dirty="0">
                <a:solidFill>
                  <a:srgbClr val="999999"/>
                </a:solidFill>
                <a:effectLst/>
                <a:latin typeface="-apple-system"/>
              </a:rPr>
              <a:t>国际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-apple-system"/>
              </a:rPr>
              <a:t>10-20</a:t>
            </a:r>
            <a:r>
              <a:rPr lang="zh-CN" altLang="en-US" b="0" i="0" dirty="0">
                <a:solidFill>
                  <a:srgbClr val="999999"/>
                </a:solidFill>
                <a:effectLst/>
                <a:latin typeface="-apple-system"/>
              </a:rPr>
              <a:t>系统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9259595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V1/b</a:t>
            </a:r>
            <a:r>
              <a:rPr lang="zh-CN" altLang="en-US" dirty="0">
                <a:cs typeface="+mn-ea"/>
                <a:sym typeface="+mn-lt"/>
              </a:rPr>
              <a:t>数据集</a:t>
            </a:r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68C1C6B-E16E-4ADD-ADF3-A2817C260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700" y="1084088"/>
            <a:ext cx="6083300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对象：</a:t>
            </a: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人工呼吸道</a:t>
            </a: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ALS</a:t>
            </a: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患者</a:t>
            </a:r>
            <a:endParaRPr kumimoji="0" lang="en-US" altLang="zh-CN" sz="1200" b="1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200" dirty="0">
                <a:solidFill>
                  <a:srgbClr val="333333"/>
                </a:solidFill>
                <a:ea typeface="Open Sans"/>
              </a:rPr>
              <a:t>规则：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受试者被要求在皮层电位被捕获的同时在计算机屏幕上，上下移动光标。</a:t>
            </a:r>
            <a:endParaRPr kumimoji="0" lang="zh-CN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Open Sans"/>
              </a:rPr>
              <a:t>皮质的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Open Sans"/>
              </a:rPr>
              <a:t>阳性导致光标向下移动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  <a:ea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Open Sans"/>
              </a:rPr>
              <a:t>皮质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Open Sans"/>
              </a:rPr>
              <a:t>负性导致向上移动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  <a:ea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200" dirty="0">
              <a:solidFill>
                <a:srgbClr val="333333"/>
              </a:solidFill>
              <a:ea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200" dirty="0">
                <a:solidFill>
                  <a:srgbClr val="333333"/>
                </a:solidFill>
              </a:rPr>
              <a:t>放大器：</a:t>
            </a:r>
            <a:r>
              <a:rPr lang="en-US" altLang="zh-CN" sz="1200" dirty="0" err="1">
                <a:solidFill>
                  <a:srgbClr val="333333"/>
                </a:solidFill>
              </a:rPr>
              <a:t>PsyLab</a:t>
            </a:r>
            <a:r>
              <a:rPr lang="en-US" altLang="zh-CN" sz="1200" dirty="0">
                <a:solidFill>
                  <a:srgbClr val="333333"/>
                </a:solidFill>
              </a:rPr>
              <a:t> EEG8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200" dirty="0">
                <a:solidFill>
                  <a:srgbClr val="333333"/>
                </a:solidFill>
              </a:rPr>
              <a:t>A / D</a:t>
            </a:r>
            <a:r>
              <a:rPr lang="zh-CN" altLang="en-US" sz="1200" dirty="0">
                <a:solidFill>
                  <a:srgbClr val="333333"/>
                </a:solidFill>
              </a:rPr>
              <a:t>转换器（将模拟信号转换成数字信号的电路）：计算机板</a:t>
            </a:r>
            <a:r>
              <a:rPr lang="en-US" altLang="zh-CN" sz="1200" dirty="0">
                <a:solidFill>
                  <a:srgbClr val="333333"/>
                </a:solidFill>
              </a:rPr>
              <a:t>PCIM-DAS1602 / 16</a:t>
            </a:r>
            <a:r>
              <a:rPr lang="zh-CN" altLang="en-US" sz="1200" dirty="0">
                <a:solidFill>
                  <a:srgbClr val="333333"/>
                </a:solidFill>
              </a:rPr>
              <a:t>位</a:t>
            </a:r>
            <a:endParaRPr lang="zh-CN" altLang="zh-CN" sz="1200" dirty="0">
              <a:solidFill>
                <a:srgbClr val="333333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200" dirty="0">
              <a:solidFill>
                <a:srgbClr val="333333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200" dirty="0">
                <a:solidFill>
                  <a:srgbClr val="333333"/>
                </a:solidFill>
              </a:rPr>
              <a:t>采样率：</a:t>
            </a:r>
            <a:r>
              <a:rPr lang="en-US" altLang="zh-CN" sz="1200" dirty="0">
                <a:solidFill>
                  <a:srgbClr val="333333"/>
                </a:solidFill>
              </a:rPr>
              <a:t>256 Hz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200" dirty="0">
                <a:solidFill>
                  <a:srgbClr val="333333"/>
                </a:solidFill>
              </a:rPr>
              <a:t>持续时间：</a:t>
            </a:r>
            <a:r>
              <a:rPr lang="en-US" altLang="zh-CN" sz="1200" dirty="0">
                <a:solidFill>
                  <a:srgbClr val="333333"/>
                </a:solidFill>
              </a:rPr>
              <a:t>8 s</a:t>
            </a:r>
            <a:r>
              <a:rPr lang="zh-CN" altLang="en-US" sz="1200" dirty="0">
                <a:solidFill>
                  <a:srgbClr val="333333"/>
                </a:solidFill>
              </a:rPr>
              <a:t>，无中间试验间隔</a:t>
            </a:r>
            <a:endParaRPr lang="en-US" altLang="zh-CN" sz="1200" dirty="0">
              <a:solidFill>
                <a:srgbClr val="333333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200" dirty="0">
                <a:solidFill>
                  <a:srgbClr val="333333"/>
                </a:solidFill>
              </a:rPr>
              <a:t>任务表现：</a:t>
            </a:r>
            <a:r>
              <a:rPr lang="en-US" altLang="zh-CN" sz="1200" dirty="0">
                <a:solidFill>
                  <a:srgbClr val="333333"/>
                </a:solidFill>
              </a:rPr>
              <a:t>0.5 s</a:t>
            </a:r>
            <a:r>
              <a:rPr lang="zh-CN" altLang="en-US" sz="1200" dirty="0">
                <a:solidFill>
                  <a:srgbClr val="333333"/>
                </a:solidFill>
              </a:rPr>
              <a:t>至</a:t>
            </a:r>
            <a:r>
              <a:rPr lang="en-US" altLang="zh-CN" sz="1200" dirty="0">
                <a:solidFill>
                  <a:srgbClr val="333333"/>
                </a:solidFill>
              </a:rPr>
              <a:t>7.5 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200" dirty="0">
                <a:solidFill>
                  <a:srgbClr val="333333"/>
                </a:solidFill>
              </a:rPr>
              <a:t>反馈周期：</a:t>
            </a:r>
            <a:r>
              <a:rPr lang="en-US" altLang="zh-CN" sz="1200" dirty="0">
                <a:solidFill>
                  <a:srgbClr val="333333"/>
                </a:solidFill>
              </a:rPr>
              <a:t>2.0 s</a:t>
            </a:r>
            <a:r>
              <a:rPr lang="zh-CN" altLang="en-US" sz="1200" dirty="0">
                <a:solidFill>
                  <a:srgbClr val="333333"/>
                </a:solidFill>
              </a:rPr>
              <a:t>至</a:t>
            </a:r>
            <a:r>
              <a:rPr lang="en-US" altLang="zh-CN" sz="1200" dirty="0">
                <a:solidFill>
                  <a:srgbClr val="333333"/>
                </a:solidFill>
              </a:rPr>
              <a:t>6.5 s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200" dirty="0">
              <a:solidFill>
                <a:srgbClr val="333333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200" dirty="0">
                <a:solidFill>
                  <a:srgbClr val="333333"/>
                </a:solidFill>
              </a:rPr>
              <a:t>通道</a:t>
            </a:r>
            <a:r>
              <a:rPr lang="en-US" altLang="zh-CN" sz="1200" dirty="0">
                <a:solidFill>
                  <a:srgbClr val="333333"/>
                </a:solidFill>
              </a:rPr>
              <a:t>1</a:t>
            </a:r>
            <a:r>
              <a:rPr lang="zh-CN" altLang="en-US" sz="1200" dirty="0">
                <a:solidFill>
                  <a:srgbClr val="333333"/>
                </a:solidFill>
              </a:rPr>
              <a:t>：</a:t>
            </a:r>
            <a:r>
              <a:rPr lang="en-US" altLang="zh-CN" sz="1200" dirty="0">
                <a:solidFill>
                  <a:srgbClr val="333333"/>
                </a:solidFill>
              </a:rPr>
              <a:t>A1-Cz</a:t>
            </a:r>
            <a:r>
              <a:rPr lang="zh-CN" altLang="en-US" sz="1200" dirty="0">
                <a:solidFill>
                  <a:srgbClr val="333333"/>
                </a:solidFill>
              </a:rPr>
              <a:t>（</a:t>
            </a:r>
            <a:r>
              <a:rPr lang="en-US" altLang="zh-CN" sz="1200" dirty="0">
                <a:solidFill>
                  <a:srgbClr val="333333"/>
                </a:solidFill>
              </a:rPr>
              <a:t>10 - 20</a:t>
            </a:r>
            <a:r>
              <a:rPr lang="zh-CN" altLang="en-US" sz="1200" dirty="0">
                <a:solidFill>
                  <a:srgbClr val="333333"/>
                </a:solidFill>
              </a:rPr>
              <a:t>系统）（</a:t>
            </a:r>
            <a:r>
              <a:rPr lang="en-US" altLang="zh-CN" sz="1200" dirty="0">
                <a:solidFill>
                  <a:srgbClr val="333333"/>
                </a:solidFill>
              </a:rPr>
              <a:t>A1 = left Mastoid</a:t>
            </a:r>
            <a:r>
              <a:rPr lang="zh-CN" altLang="en-US" sz="1200" dirty="0">
                <a:solidFill>
                  <a:srgbClr val="333333"/>
                </a:solidFill>
              </a:rPr>
              <a:t>）</a:t>
            </a:r>
            <a:endParaRPr lang="en-US" altLang="zh-CN" sz="1200" dirty="0">
              <a:solidFill>
                <a:srgbClr val="333333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200" dirty="0">
                <a:solidFill>
                  <a:srgbClr val="333333"/>
                </a:solidFill>
              </a:rPr>
              <a:t>通道</a:t>
            </a:r>
            <a:r>
              <a:rPr lang="en-US" altLang="zh-CN" sz="1200" dirty="0">
                <a:solidFill>
                  <a:srgbClr val="333333"/>
                </a:solidFill>
              </a:rPr>
              <a:t>2</a:t>
            </a:r>
            <a:r>
              <a:rPr lang="zh-CN" altLang="en-US" sz="1200" dirty="0">
                <a:solidFill>
                  <a:srgbClr val="333333"/>
                </a:solidFill>
              </a:rPr>
              <a:t>：</a:t>
            </a:r>
            <a:r>
              <a:rPr lang="en-US" altLang="zh-CN" sz="1200" dirty="0">
                <a:solidFill>
                  <a:srgbClr val="333333"/>
                </a:solidFill>
              </a:rPr>
              <a:t>A2-Cz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200" dirty="0">
                <a:solidFill>
                  <a:srgbClr val="333333"/>
                </a:solidFill>
              </a:rPr>
              <a:t>通道</a:t>
            </a:r>
            <a:r>
              <a:rPr lang="en-US" altLang="zh-CN" sz="1200" dirty="0">
                <a:solidFill>
                  <a:srgbClr val="333333"/>
                </a:solidFill>
              </a:rPr>
              <a:t>3</a:t>
            </a:r>
            <a:r>
              <a:rPr lang="zh-CN" altLang="en-US" sz="1200" dirty="0">
                <a:solidFill>
                  <a:srgbClr val="333333"/>
                </a:solidFill>
              </a:rPr>
              <a:t>：</a:t>
            </a:r>
            <a:r>
              <a:rPr lang="en-US" altLang="zh-CN" sz="1200" dirty="0">
                <a:solidFill>
                  <a:srgbClr val="333333"/>
                </a:solidFill>
              </a:rPr>
              <a:t>C3</a:t>
            </a:r>
            <a:r>
              <a:rPr lang="zh-CN" altLang="en-US" sz="1200" dirty="0">
                <a:solidFill>
                  <a:srgbClr val="333333"/>
                </a:solidFill>
              </a:rPr>
              <a:t>正面</a:t>
            </a:r>
            <a:r>
              <a:rPr lang="en-US" altLang="zh-CN" sz="1200" dirty="0">
                <a:solidFill>
                  <a:srgbClr val="333333"/>
                </a:solidFill>
              </a:rPr>
              <a:t>2</a:t>
            </a:r>
            <a:r>
              <a:rPr lang="zh-CN" altLang="en-US" sz="1200" dirty="0">
                <a:solidFill>
                  <a:srgbClr val="333333"/>
                </a:solidFill>
              </a:rPr>
              <a:t>厘米</a:t>
            </a:r>
            <a:endParaRPr lang="en-US" altLang="zh-CN" sz="1200" dirty="0">
              <a:solidFill>
                <a:srgbClr val="333333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200" dirty="0">
                <a:solidFill>
                  <a:srgbClr val="333333"/>
                </a:solidFill>
              </a:rPr>
              <a:t>通道</a:t>
            </a:r>
            <a:r>
              <a:rPr lang="en-US" altLang="zh-CN" sz="1200" dirty="0">
                <a:solidFill>
                  <a:srgbClr val="333333"/>
                </a:solidFill>
              </a:rPr>
              <a:t>4</a:t>
            </a:r>
            <a:r>
              <a:rPr lang="zh-CN" altLang="en-US" sz="1200" dirty="0">
                <a:solidFill>
                  <a:srgbClr val="333333"/>
                </a:solidFill>
              </a:rPr>
              <a:t>：</a:t>
            </a:r>
            <a:r>
              <a:rPr lang="en-US" altLang="zh-CN" sz="1200" dirty="0">
                <a:solidFill>
                  <a:srgbClr val="333333"/>
                </a:solidFill>
              </a:rPr>
              <a:t>C3</a:t>
            </a:r>
            <a:r>
              <a:rPr lang="zh-CN" altLang="en-US" sz="1200" dirty="0">
                <a:solidFill>
                  <a:srgbClr val="333333"/>
                </a:solidFill>
              </a:rPr>
              <a:t>顶壁</a:t>
            </a:r>
            <a:r>
              <a:rPr lang="en-US" altLang="zh-CN" sz="1200" dirty="0">
                <a:solidFill>
                  <a:srgbClr val="333333"/>
                </a:solidFill>
              </a:rPr>
              <a:t>2</a:t>
            </a:r>
            <a:r>
              <a:rPr lang="zh-CN" altLang="en-US" sz="1200" dirty="0">
                <a:solidFill>
                  <a:srgbClr val="333333"/>
                </a:solidFill>
              </a:rPr>
              <a:t>厘米</a:t>
            </a:r>
            <a:endParaRPr lang="en-US" altLang="zh-CN" sz="1200" dirty="0">
              <a:solidFill>
                <a:srgbClr val="333333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200" dirty="0">
                <a:solidFill>
                  <a:srgbClr val="333333"/>
                </a:solidFill>
              </a:rPr>
              <a:t>通道</a:t>
            </a:r>
            <a:r>
              <a:rPr lang="en-US" altLang="zh-CN" sz="1200" dirty="0">
                <a:solidFill>
                  <a:srgbClr val="333333"/>
                </a:solidFill>
              </a:rPr>
              <a:t>5</a:t>
            </a:r>
            <a:r>
              <a:rPr lang="zh-CN" altLang="en-US" sz="1200" dirty="0">
                <a:solidFill>
                  <a:srgbClr val="333333"/>
                </a:solidFill>
              </a:rPr>
              <a:t>：</a:t>
            </a:r>
            <a:r>
              <a:rPr lang="en-US" altLang="zh-CN" sz="1200" dirty="0" err="1">
                <a:solidFill>
                  <a:srgbClr val="333333"/>
                </a:solidFill>
              </a:rPr>
              <a:t>vEOG</a:t>
            </a:r>
            <a:r>
              <a:rPr lang="zh-CN" altLang="en-US" sz="1200" dirty="0">
                <a:solidFill>
                  <a:srgbClr val="333333"/>
                </a:solidFill>
              </a:rPr>
              <a:t>伪影通道用于检测垂直眼球运动</a:t>
            </a:r>
            <a:endParaRPr lang="en-US" altLang="zh-CN" sz="1200" dirty="0">
              <a:solidFill>
                <a:srgbClr val="333333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200" dirty="0">
                <a:solidFill>
                  <a:srgbClr val="333333"/>
                </a:solidFill>
              </a:rPr>
              <a:t>通道</a:t>
            </a:r>
            <a:r>
              <a:rPr lang="en-US" altLang="zh-CN" sz="1200" dirty="0">
                <a:solidFill>
                  <a:srgbClr val="333333"/>
                </a:solidFill>
              </a:rPr>
              <a:t>6</a:t>
            </a:r>
            <a:r>
              <a:rPr lang="zh-CN" altLang="en-US" sz="1200" dirty="0">
                <a:solidFill>
                  <a:srgbClr val="333333"/>
                </a:solidFill>
              </a:rPr>
              <a:t>：</a:t>
            </a:r>
            <a:r>
              <a:rPr lang="en-US" altLang="zh-CN" sz="1200" dirty="0">
                <a:solidFill>
                  <a:srgbClr val="333333"/>
                </a:solidFill>
              </a:rPr>
              <a:t>C4</a:t>
            </a:r>
            <a:r>
              <a:rPr lang="zh-CN" altLang="en-US" sz="1200" dirty="0">
                <a:solidFill>
                  <a:srgbClr val="333333"/>
                </a:solidFill>
              </a:rPr>
              <a:t>正面</a:t>
            </a:r>
            <a:r>
              <a:rPr lang="en-US" altLang="zh-CN" sz="1200" dirty="0">
                <a:solidFill>
                  <a:srgbClr val="333333"/>
                </a:solidFill>
              </a:rPr>
              <a:t>2</a:t>
            </a:r>
            <a:r>
              <a:rPr lang="zh-CN" altLang="en-US" sz="1200" dirty="0">
                <a:solidFill>
                  <a:srgbClr val="333333"/>
                </a:solidFill>
              </a:rPr>
              <a:t>厘米</a:t>
            </a:r>
            <a:endParaRPr lang="en-US" altLang="zh-CN" sz="1200" dirty="0">
              <a:solidFill>
                <a:srgbClr val="333333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200" dirty="0">
                <a:solidFill>
                  <a:srgbClr val="333333"/>
                </a:solidFill>
              </a:rPr>
              <a:t>通道</a:t>
            </a:r>
            <a:r>
              <a:rPr lang="en-US" altLang="zh-CN" sz="1200" dirty="0">
                <a:solidFill>
                  <a:srgbClr val="333333"/>
                </a:solidFill>
              </a:rPr>
              <a:t>7</a:t>
            </a:r>
            <a:r>
              <a:rPr lang="zh-CN" altLang="en-US" sz="1200" dirty="0">
                <a:solidFill>
                  <a:srgbClr val="333333"/>
                </a:solidFill>
              </a:rPr>
              <a:t>：</a:t>
            </a:r>
            <a:r>
              <a:rPr lang="en-US" altLang="zh-CN" sz="1200" dirty="0">
                <a:solidFill>
                  <a:srgbClr val="333333"/>
                </a:solidFill>
              </a:rPr>
              <a:t>C4</a:t>
            </a:r>
            <a:r>
              <a:rPr lang="zh-CN" altLang="en-US" sz="1200" dirty="0">
                <a:solidFill>
                  <a:srgbClr val="333333"/>
                </a:solidFill>
              </a:rPr>
              <a:t>的顶壁</a:t>
            </a:r>
            <a:r>
              <a:rPr lang="en-US" altLang="zh-CN" sz="1200" dirty="0">
                <a:solidFill>
                  <a:srgbClr val="333333"/>
                </a:solidFill>
              </a:rPr>
              <a:t>2</a:t>
            </a:r>
            <a:r>
              <a:rPr lang="zh-CN" altLang="en-US" sz="1200" dirty="0">
                <a:solidFill>
                  <a:srgbClr val="333333"/>
                </a:solidFill>
              </a:rPr>
              <a:t>厘米，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每个通道</a:t>
            </a:r>
            <a:r>
              <a:rPr lang="zh-CN" altLang="en-US" sz="1200" dirty="0">
                <a:solidFill>
                  <a:srgbClr val="333333"/>
                </a:solidFill>
              </a:rPr>
              <a:t>的数据</a:t>
            </a:r>
            <a:r>
              <a:rPr lang="en-US" altLang="zh-CN" sz="1200" dirty="0">
                <a:solidFill>
                  <a:srgbClr val="333333"/>
                </a:solidFill>
              </a:rPr>
              <a:t> =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256Hz * 4.5s = 1152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个样本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所有通道的数据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= 1152*7  = 8064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defTabSz="914400"/>
            <a:r>
              <a:rPr lang="en-US" altLang="zh-CN" sz="1200" dirty="0">
                <a:solidFill>
                  <a:srgbClr val="333333"/>
                </a:solidFill>
              </a:rPr>
              <a:t>Traindata_0.txt</a:t>
            </a:r>
            <a:r>
              <a:rPr lang="zh-CN" altLang="en-US" sz="1200" dirty="0">
                <a:solidFill>
                  <a:srgbClr val="333333"/>
                </a:solidFill>
              </a:rPr>
              <a:t>：二维矩阵，</a:t>
            </a:r>
            <a:r>
              <a:rPr lang="en-US" altLang="zh-CN" sz="1200" dirty="0">
                <a:solidFill>
                  <a:srgbClr val="FF0000"/>
                </a:solidFill>
              </a:rPr>
              <a:t>100x8065 </a:t>
            </a:r>
            <a:r>
              <a:rPr lang="zh-CN" altLang="en-US" sz="1200" dirty="0">
                <a:solidFill>
                  <a:srgbClr val="333333"/>
                </a:solidFill>
              </a:rPr>
              <a:t>，属于</a:t>
            </a:r>
            <a:r>
              <a:rPr lang="en-US" altLang="zh-CN" sz="1200" dirty="0">
                <a:solidFill>
                  <a:srgbClr val="333333"/>
                </a:solidFill>
              </a:rPr>
              <a:t>0</a:t>
            </a:r>
            <a:r>
              <a:rPr lang="zh-CN" altLang="en-US" sz="1200" dirty="0">
                <a:solidFill>
                  <a:srgbClr val="333333"/>
                </a:solidFill>
              </a:rPr>
              <a:t>类的</a:t>
            </a:r>
            <a:r>
              <a:rPr lang="en-US" altLang="zh-CN" sz="1200" dirty="0">
                <a:solidFill>
                  <a:srgbClr val="333333"/>
                </a:solidFill>
              </a:rPr>
              <a:t>135</a:t>
            </a:r>
            <a:r>
              <a:rPr lang="zh-CN" altLang="en-US" sz="1200" dirty="0">
                <a:solidFill>
                  <a:srgbClr val="333333"/>
                </a:solidFill>
              </a:rPr>
              <a:t>个试验的数据</a:t>
            </a:r>
          </a:p>
          <a:p>
            <a:pPr defTabSz="914400"/>
            <a:r>
              <a:rPr lang="en-US" altLang="zh-CN" sz="1200" dirty="0">
                <a:solidFill>
                  <a:srgbClr val="333333"/>
                </a:solidFill>
              </a:rPr>
              <a:t>Traindata_1.txt</a:t>
            </a:r>
            <a:r>
              <a:rPr lang="zh-CN" altLang="en-US" sz="1200" dirty="0">
                <a:solidFill>
                  <a:srgbClr val="333333"/>
                </a:solidFill>
              </a:rPr>
              <a:t>：二维矩阵，</a:t>
            </a:r>
            <a:r>
              <a:rPr lang="en-US" altLang="zh-CN" sz="1200" dirty="0">
                <a:solidFill>
                  <a:srgbClr val="FF0000"/>
                </a:solidFill>
              </a:rPr>
              <a:t>100x8065 </a:t>
            </a:r>
            <a:r>
              <a:rPr lang="zh-CN" altLang="en-US" sz="1200" dirty="0">
                <a:solidFill>
                  <a:srgbClr val="333333"/>
                </a:solidFill>
              </a:rPr>
              <a:t>，属于</a:t>
            </a:r>
            <a:r>
              <a:rPr lang="en-US" altLang="zh-CN" sz="1200" dirty="0">
                <a:solidFill>
                  <a:srgbClr val="333333"/>
                </a:solidFill>
              </a:rPr>
              <a:t>1</a:t>
            </a:r>
            <a:r>
              <a:rPr lang="zh-CN" altLang="en-US" sz="1200" dirty="0">
                <a:solidFill>
                  <a:srgbClr val="333333"/>
                </a:solidFill>
              </a:rPr>
              <a:t>类的</a:t>
            </a:r>
            <a:r>
              <a:rPr lang="en-US" altLang="zh-CN" sz="1200" dirty="0">
                <a:solidFill>
                  <a:srgbClr val="333333"/>
                </a:solidFill>
              </a:rPr>
              <a:t>133</a:t>
            </a:r>
            <a:r>
              <a:rPr lang="zh-CN" altLang="en-US" sz="1200" dirty="0">
                <a:solidFill>
                  <a:srgbClr val="333333"/>
                </a:solidFill>
              </a:rPr>
              <a:t>个试验的数据</a:t>
            </a:r>
            <a:endParaRPr lang="en-US" altLang="zh-CN" sz="1200" dirty="0">
              <a:solidFill>
                <a:srgbClr val="333333"/>
              </a:solidFill>
            </a:endParaRPr>
          </a:p>
          <a:p>
            <a:pPr defTabSz="914400"/>
            <a:r>
              <a:rPr lang="en-US" altLang="zh-CN" sz="1200" dirty="0">
                <a:solidFill>
                  <a:srgbClr val="333333"/>
                </a:solidFill>
              </a:rPr>
              <a:t>Testdata.txt: </a:t>
            </a:r>
            <a:r>
              <a:rPr lang="zh-CN" altLang="en-US" sz="1200" dirty="0">
                <a:solidFill>
                  <a:srgbClr val="333333"/>
                </a:solidFill>
              </a:rPr>
              <a:t>二维矩阵，</a:t>
            </a:r>
            <a:r>
              <a:rPr lang="en-US" altLang="zh-CN" sz="1200" dirty="0">
                <a:solidFill>
                  <a:srgbClr val="FF0000"/>
                </a:solidFill>
              </a:rPr>
              <a:t>180x8064 </a:t>
            </a:r>
            <a:r>
              <a:rPr lang="zh-CN" altLang="en-US" sz="1200" dirty="0">
                <a:solidFill>
                  <a:srgbClr val="333333"/>
                </a:solidFill>
              </a:rPr>
              <a:t>，包含</a:t>
            </a:r>
            <a:r>
              <a:rPr lang="en-US" altLang="zh-CN" sz="1200" dirty="0">
                <a:solidFill>
                  <a:srgbClr val="333333"/>
                </a:solidFill>
              </a:rPr>
              <a:t>180</a:t>
            </a:r>
            <a:r>
              <a:rPr lang="zh-CN" altLang="en-US" sz="1200" dirty="0">
                <a:solidFill>
                  <a:srgbClr val="333333"/>
                </a:solidFill>
              </a:rPr>
              <a:t>条测试数据，</a:t>
            </a:r>
            <a:r>
              <a:rPr lang="zh-CN" altLang="en-US" sz="1200" dirty="0">
                <a:solidFill>
                  <a:srgbClr val="FF0000"/>
                </a:solidFill>
              </a:rPr>
              <a:t>不包含类别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2" name="Picture 4" descr="image-20201122205050970">
            <a:extLst>
              <a:ext uri="{FF2B5EF4-FFF2-40B4-BE49-F238E27FC236}">
                <a16:creationId xmlns:a16="http://schemas.microsoft.com/office/drawing/2014/main" id="{6DE8C1FB-BE7E-436F-8942-F9D009B4E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800" y="966244"/>
            <a:ext cx="4597212" cy="408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835BBFE-C597-402D-B289-AD0A97FC45A8}"/>
              </a:ext>
            </a:extLst>
          </p:cNvPr>
          <p:cNvSpPr txBox="1"/>
          <p:nvPr/>
        </p:nvSpPr>
        <p:spPr>
          <a:xfrm>
            <a:off x="8604250" y="5521908"/>
            <a:ext cx="1974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999999"/>
                </a:solidFill>
                <a:effectLst/>
                <a:latin typeface="-apple-system"/>
              </a:rPr>
              <a:t>国际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-apple-system"/>
              </a:rPr>
              <a:t>10-10</a:t>
            </a:r>
            <a:r>
              <a:rPr lang="zh-CN" altLang="en-US" b="0" i="0" dirty="0">
                <a:solidFill>
                  <a:srgbClr val="999999"/>
                </a:solidFill>
                <a:effectLst/>
                <a:latin typeface="-apple-system"/>
              </a:rPr>
              <a:t>系统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7851704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735138" y="2154951"/>
            <a:ext cx="8721725" cy="18923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cs typeface="+mn-ea"/>
                <a:sym typeface="+mn-lt"/>
              </a:rPr>
              <a:t>THANK YOU FOR WATCHING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3638550" y="4351486"/>
            <a:ext cx="4914902" cy="313932"/>
          </a:xfrm>
        </p:spPr>
        <p:txBody>
          <a:bodyPr/>
          <a:lstStyle/>
          <a:p>
            <a:r>
              <a:rPr lang="zh-CN" altLang="en-US" dirty="0">
                <a:sym typeface="+mn-lt"/>
              </a:rPr>
              <a:t>报告人：方向臻</a:t>
            </a:r>
            <a:endParaRPr lang="en-US" altLang="zh-CN" dirty="0">
              <a:sym typeface="+mn-lt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心理学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>
                <a:cs typeface="+mn-ea"/>
                <a:sym typeface="+mn-lt"/>
              </a:rPr>
              <a:t>脑机接口数据集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981465" y="2828928"/>
            <a:ext cx="1794668" cy="914400"/>
          </a:xfrm>
        </p:spPr>
        <p:txBody>
          <a:bodyPr/>
          <a:lstStyle/>
          <a:p>
            <a:r>
              <a:rPr lang="zh-CN" altLang="en-US" dirty="0"/>
              <a:t>目录</a:t>
            </a:r>
            <a:endParaRPr lang="en-US" altLang="zh-CN" dirty="0"/>
          </a:p>
          <a:p>
            <a:r>
              <a:rPr lang="en-US" altLang="zh-CN" sz="2400" dirty="0"/>
              <a:t>CONTENT</a:t>
            </a:r>
            <a:endParaRPr lang="zh-CN" altLang="en-US" sz="2400" dirty="0"/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心理学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心理学论文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12800" y="1368622"/>
            <a:ext cx="29931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Wingdings" pitchFamily="2" charset="2"/>
              <a:buChar char="p"/>
            </a:pPr>
            <a:r>
              <a:rPr lang="zh-CN" altLang="en-US" sz="2400" b="1" dirty="0">
                <a:solidFill>
                  <a:schemeClr val="accent2"/>
                </a:solidFill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6" name="矩形 5"/>
          <p:cNvSpPr/>
          <p:nvPr/>
        </p:nvSpPr>
        <p:spPr>
          <a:xfrm>
            <a:off x="812800" y="1803287"/>
            <a:ext cx="10659533" cy="1426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en-US" altLang="zh-CN" sz="1800" b="0" i="0" dirty="0">
                <a:solidFill>
                  <a:srgbClr val="000000"/>
                </a:solidFill>
                <a:effectLst/>
                <a:latin typeface="AdvOT24c3cae3.B"/>
              </a:rPr>
              <a:t>Machine learning uncovers the most robust self-report predictors of relationship quality across 43 longitudinal</a:t>
            </a:r>
            <a:br>
              <a:rPr lang="en-US" altLang="zh-CN" sz="1800" b="0" i="0" dirty="0">
                <a:solidFill>
                  <a:srgbClr val="000000"/>
                </a:solidFill>
                <a:effectLst/>
                <a:latin typeface="AdvOT24c3cae3.B"/>
              </a:rPr>
            </a:br>
            <a:r>
              <a:rPr lang="en-US" altLang="zh-CN" sz="1800" b="0" i="0" dirty="0">
                <a:solidFill>
                  <a:srgbClr val="000000"/>
                </a:solidFill>
                <a:effectLst/>
                <a:latin typeface="AdvOT24c3cae3.B"/>
              </a:rPr>
              <a:t>couples studies</a:t>
            </a:r>
            <a:r>
              <a:rPr lang="en-US" altLang="zh-CN" sz="1200" dirty="0"/>
              <a:t> </a:t>
            </a:r>
          </a:p>
          <a:p>
            <a:pPr defTabSz="608965">
              <a:lnSpc>
                <a:spcPct val="130000"/>
              </a:lnSpc>
            </a:pPr>
            <a:r>
              <a:rPr lang="zh-CN" altLang="en-US" sz="2000" dirty="0"/>
              <a:t>机器学习在</a:t>
            </a:r>
            <a:r>
              <a:rPr lang="en-US" altLang="zh-CN" sz="2000" dirty="0"/>
              <a:t>43</a:t>
            </a:r>
            <a:r>
              <a:rPr lang="zh-CN" altLang="en-US" sz="2000" dirty="0"/>
              <a:t>个纵向夫妻研究中发现了关系质量最可靠的自我报告预测因子</a:t>
            </a:r>
            <a:br>
              <a:rPr lang="en-US" altLang="zh-CN" sz="1200" dirty="0"/>
            </a:br>
            <a:endParaRPr lang="zh-CN" altLang="en-US" sz="1200" dirty="0">
              <a:cs typeface="+mn-ea"/>
              <a:sym typeface="+mn-lt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897467" y="2556933"/>
            <a:ext cx="10490200" cy="0"/>
          </a:xfrm>
          <a:prstGeom prst="line">
            <a:avLst/>
          </a:prstGeom>
          <a:ln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897467" y="3130550"/>
            <a:ext cx="10490200" cy="0"/>
          </a:xfrm>
          <a:prstGeom prst="line">
            <a:avLst/>
          </a:prstGeom>
          <a:ln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">
            <a:extLst>
              <a:ext uri="{FF2B5EF4-FFF2-40B4-BE49-F238E27FC236}">
                <a16:creationId xmlns:a16="http://schemas.microsoft.com/office/drawing/2014/main" id="{0F2CD38B-4F40-47B9-B072-BD06D4524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697" y="3073806"/>
            <a:ext cx="5796459" cy="1918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用机器学习（即随机森林）:</a:t>
            </a:r>
            <a:endParaRPr kumimoji="0" lang="zh-CN" altLang="zh-CN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量化关系质量的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Open Sans"/>
              </a:rPr>
              <a:t>可预测程度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确定哪些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Open Sans"/>
              </a:rPr>
              <a:t>结构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可以可靠地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Open Sans"/>
              </a:rPr>
              <a:t>预测关系质量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论文中的机器学习</a:t>
            </a:r>
            <a:endParaRPr lang="zh-CN" altLang="en-US" dirty="0"/>
          </a:p>
        </p:txBody>
      </p:sp>
      <p:sp>
        <p:nvSpPr>
          <p:cNvPr id="11" name="任意多边形 10"/>
          <p:cNvSpPr/>
          <p:nvPr/>
        </p:nvSpPr>
        <p:spPr>
          <a:xfrm>
            <a:off x="939801" y="800100"/>
            <a:ext cx="9518636" cy="5283069"/>
          </a:xfrm>
          <a:custGeom>
            <a:avLst/>
            <a:gdLst>
              <a:gd name="connsiteX0" fmla="*/ 1612900 w 9224434"/>
              <a:gd name="connsiteY0" fmla="*/ 0 h 5410330"/>
              <a:gd name="connsiteX1" fmla="*/ 3225800 w 9224434"/>
              <a:gd name="connsiteY1" fmla="*/ 1612900 h 5410330"/>
              <a:gd name="connsiteX2" fmla="*/ 3099051 w 9224434"/>
              <a:gd name="connsiteY2" fmla="*/ 2240714 h 5410330"/>
              <a:gd name="connsiteX3" fmla="*/ 3078950 w 9224434"/>
              <a:gd name="connsiteY3" fmla="*/ 2282440 h 5410330"/>
              <a:gd name="connsiteX4" fmla="*/ 3148340 w 9224434"/>
              <a:gd name="connsiteY4" fmla="*/ 2257043 h 5410330"/>
              <a:gd name="connsiteX5" fmla="*/ 3627967 w 9224434"/>
              <a:gd name="connsiteY5" fmla="*/ 2184530 h 5410330"/>
              <a:gd name="connsiteX6" fmla="*/ 4107594 w 9224434"/>
              <a:gd name="connsiteY6" fmla="*/ 2257043 h 5410330"/>
              <a:gd name="connsiteX7" fmla="*/ 4120450 w 9224434"/>
              <a:gd name="connsiteY7" fmla="*/ 2261748 h 5410330"/>
              <a:gd name="connsiteX8" fmla="*/ 4110317 w 9224434"/>
              <a:gd name="connsiteY8" fmla="*/ 2240714 h 5410330"/>
              <a:gd name="connsiteX9" fmla="*/ 3983567 w 9224434"/>
              <a:gd name="connsiteY9" fmla="*/ 1612900 h 5410330"/>
              <a:gd name="connsiteX10" fmla="*/ 5596467 w 9224434"/>
              <a:gd name="connsiteY10" fmla="*/ 0 h 5410330"/>
              <a:gd name="connsiteX11" fmla="*/ 7209367 w 9224434"/>
              <a:gd name="connsiteY11" fmla="*/ 1612900 h 5410330"/>
              <a:gd name="connsiteX12" fmla="*/ 7082617 w 9224434"/>
              <a:gd name="connsiteY12" fmla="*/ 2240714 h 5410330"/>
              <a:gd name="connsiteX13" fmla="*/ 7062517 w 9224434"/>
              <a:gd name="connsiteY13" fmla="*/ 2282440 h 5410330"/>
              <a:gd name="connsiteX14" fmla="*/ 7131907 w 9224434"/>
              <a:gd name="connsiteY14" fmla="*/ 2257043 h 5410330"/>
              <a:gd name="connsiteX15" fmla="*/ 7611534 w 9224434"/>
              <a:gd name="connsiteY15" fmla="*/ 2184530 h 5410330"/>
              <a:gd name="connsiteX16" fmla="*/ 9224434 w 9224434"/>
              <a:gd name="connsiteY16" fmla="*/ 3797430 h 5410330"/>
              <a:gd name="connsiteX17" fmla="*/ 7611534 w 9224434"/>
              <a:gd name="connsiteY17" fmla="*/ 5410330 h 5410330"/>
              <a:gd name="connsiteX18" fmla="*/ 5998634 w 9224434"/>
              <a:gd name="connsiteY18" fmla="*/ 3797430 h 5410330"/>
              <a:gd name="connsiteX19" fmla="*/ 6125384 w 9224434"/>
              <a:gd name="connsiteY19" fmla="*/ 3169617 h 5410330"/>
              <a:gd name="connsiteX20" fmla="*/ 6145485 w 9224434"/>
              <a:gd name="connsiteY20" fmla="*/ 3127890 h 5410330"/>
              <a:gd name="connsiteX21" fmla="*/ 6076094 w 9224434"/>
              <a:gd name="connsiteY21" fmla="*/ 3153287 h 5410330"/>
              <a:gd name="connsiteX22" fmla="*/ 5596467 w 9224434"/>
              <a:gd name="connsiteY22" fmla="*/ 3225800 h 5410330"/>
              <a:gd name="connsiteX23" fmla="*/ 5116840 w 9224434"/>
              <a:gd name="connsiteY23" fmla="*/ 3153287 h 5410330"/>
              <a:gd name="connsiteX24" fmla="*/ 5103985 w 9224434"/>
              <a:gd name="connsiteY24" fmla="*/ 3148582 h 5410330"/>
              <a:gd name="connsiteX25" fmla="*/ 5114118 w 9224434"/>
              <a:gd name="connsiteY25" fmla="*/ 3169617 h 5410330"/>
              <a:gd name="connsiteX26" fmla="*/ 5240867 w 9224434"/>
              <a:gd name="connsiteY26" fmla="*/ 3797430 h 5410330"/>
              <a:gd name="connsiteX27" fmla="*/ 3627967 w 9224434"/>
              <a:gd name="connsiteY27" fmla="*/ 5410330 h 5410330"/>
              <a:gd name="connsiteX28" fmla="*/ 2015067 w 9224434"/>
              <a:gd name="connsiteY28" fmla="*/ 3797430 h 5410330"/>
              <a:gd name="connsiteX29" fmla="*/ 2141817 w 9224434"/>
              <a:gd name="connsiteY29" fmla="*/ 3169617 h 5410330"/>
              <a:gd name="connsiteX30" fmla="*/ 2161918 w 9224434"/>
              <a:gd name="connsiteY30" fmla="*/ 3127890 h 5410330"/>
              <a:gd name="connsiteX31" fmla="*/ 2092528 w 9224434"/>
              <a:gd name="connsiteY31" fmla="*/ 3153287 h 5410330"/>
              <a:gd name="connsiteX32" fmla="*/ 1612900 w 9224434"/>
              <a:gd name="connsiteY32" fmla="*/ 3225800 h 5410330"/>
              <a:gd name="connsiteX33" fmla="*/ 0 w 9224434"/>
              <a:gd name="connsiteY33" fmla="*/ 1612900 h 5410330"/>
              <a:gd name="connsiteX34" fmla="*/ 1612900 w 9224434"/>
              <a:gd name="connsiteY34" fmla="*/ 0 h 541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224434" h="5410330">
                <a:moveTo>
                  <a:pt x="1612900" y="0"/>
                </a:moveTo>
                <a:cubicBezTo>
                  <a:pt x="2503680" y="0"/>
                  <a:pt x="3225800" y="722120"/>
                  <a:pt x="3225800" y="1612900"/>
                </a:cubicBezTo>
                <a:cubicBezTo>
                  <a:pt x="3225800" y="1835595"/>
                  <a:pt x="3180668" y="2047749"/>
                  <a:pt x="3099051" y="2240714"/>
                </a:cubicBezTo>
                <a:lnTo>
                  <a:pt x="3078950" y="2282440"/>
                </a:lnTo>
                <a:lnTo>
                  <a:pt x="3148340" y="2257043"/>
                </a:lnTo>
                <a:cubicBezTo>
                  <a:pt x="3299854" y="2209917"/>
                  <a:pt x="3460946" y="2184530"/>
                  <a:pt x="3627967" y="2184530"/>
                </a:cubicBezTo>
                <a:cubicBezTo>
                  <a:pt x="3794988" y="2184530"/>
                  <a:pt x="3956080" y="2209917"/>
                  <a:pt x="4107594" y="2257043"/>
                </a:cubicBezTo>
                <a:lnTo>
                  <a:pt x="4120450" y="2261748"/>
                </a:lnTo>
                <a:lnTo>
                  <a:pt x="4110317" y="2240714"/>
                </a:lnTo>
                <a:cubicBezTo>
                  <a:pt x="4028700" y="2047749"/>
                  <a:pt x="3983567" y="1835595"/>
                  <a:pt x="3983567" y="1612900"/>
                </a:cubicBezTo>
                <a:cubicBezTo>
                  <a:pt x="3983567" y="722120"/>
                  <a:pt x="4705687" y="0"/>
                  <a:pt x="5596467" y="0"/>
                </a:cubicBezTo>
                <a:cubicBezTo>
                  <a:pt x="6487247" y="0"/>
                  <a:pt x="7209367" y="722120"/>
                  <a:pt x="7209367" y="1612900"/>
                </a:cubicBezTo>
                <a:cubicBezTo>
                  <a:pt x="7209367" y="1835595"/>
                  <a:pt x="7164235" y="2047749"/>
                  <a:pt x="7082617" y="2240714"/>
                </a:cubicBezTo>
                <a:lnTo>
                  <a:pt x="7062517" y="2282440"/>
                </a:lnTo>
                <a:lnTo>
                  <a:pt x="7131907" y="2257043"/>
                </a:lnTo>
                <a:cubicBezTo>
                  <a:pt x="7283421" y="2209917"/>
                  <a:pt x="7444513" y="2184530"/>
                  <a:pt x="7611534" y="2184530"/>
                </a:cubicBezTo>
                <a:cubicBezTo>
                  <a:pt x="8502314" y="2184530"/>
                  <a:pt x="9224434" y="2906650"/>
                  <a:pt x="9224434" y="3797430"/>
                </a:cubicBezTo>
                <a:cubicBezTo>
                  <a:pt x="9224434" y="4688210"/>
                  <a:pt x="8502314" y="5410330"/>
                  <a:pt x="7611534" y="5410330"/>
                </a:cubicBezTo>
                <a:cubicBezTo>
                  <a:pt x="6720754" y="5410330"/>
                  <a:pt x="5998634" y="4688210"/>
                  <a:pt x="5998634" y="3797430"/>
                </a:cubicBezTo>
                <a:cubicBezTo>
                  <a:pt x="5998634" y="3574735"/>
                  <a:pt x="6043767" y="3362581"/>
                  <a:pt x="6125384" y="3169617"/>
                </a:cubicBezTo>
                <a:lnTo>
                  <a:pt x="6145485" y="3127890"/>
                </a:lnTo>
                <a:lnTo>
                  <a:pt x="6076094" y="3153287"/>
                </a:lnTo>
                <a:cubicBezTo>
                  <a:pt x="5924580" y="3200413"/>
                  <a:pt x="5763488" y="3225800"/>
                  <a:pt x="5596467" y="3225800"/>
                </a:cubicBezTo>
                <a:cubicBezTo>
                  <a:pt x="5429446" y="3225800"/>
                  <a:pt x="5268354" y="3200413"/>
                  <a:pt x="5116840" y="3153287"/>
                </a:cubicBezTo>
                <a:lnTo>
                  <a:pt x="5103985" y="3148582"/>
                </a:lnTo>
                <a:lnTo>
                  <a:pt x="5114118" y="3169617"/>
                </a:lnTo>
                <a:cubicBezTo>
                  <a:pt x="5195735" y="3362582"/>
                  <a:pt x="5240867" y="3574735"/>
                  <a:pt x="5240867" y="3797430"/>
                </a:cubicBezTo>
                <a:cubicBezTo>
                  <a:pt x="5240867" y="4688210"/>
                  <a:pt x="4518747" y="5410330"/>
                  <a:pt x="3627967" y="5410330"/>
                </a:cubicBezTo>
                <a:cubicBezTo>
                  <a:pt x="2737187" y="5410330"/>
                  <a:pt x="2015067" y="4688210"/>
                  <a:pt x="2015067" y="3797430"/>
                </a:cubicBezTo>
                <a:cubicBezTo>
                  <a:pt x="2015067" y="3574735"/>
                  <a:pt x="2060200" y="3362582"/>
                  <a:pt x="2141817" y="3169617"/>
                </a:cubicBezTo>
                <a:lnTo>
                  <a:pt x="2161918" y="3127890"/>
                </a:lnTo>
                <a:lnTo>
                  <a:pt x="2092528" y="3153287"/>
                </a:lnTo>
                <a:cubicBezTo>
                  <a:pt x="1941014" y="3200413"/>
                  <a:pt x="1779921" y="3225800"/>
                  <a:pt x="1612900" y="3225800"/>
                </a:cubicBezTo>
                <a:cubicBezTo>
                  <a:pt x="722121" y="3225800"/>
                  <a:pt x="0" y="2503680"/>
                  <a:pt x="0" y="1612900"/>
                </a:cubicBezTo>
                <a:cubicBezTo>
                  <a:pt x="0" y="722120"/>
                  <a:pt x="722121" y="0"/>
                  <a:pt x="1612900" y="0"/>
                </a:cubicBezTo>
                <a:close/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568619" y="1356277"/>
            <a:ext cx="18758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Step 1</a:t>
            </a:r>
            <a:endParaRPr lang="zh-CN" altLang="en-US" sz="44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3746234" y="3548800"/>
            <a:ext cx="18533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Step 2</a:t>
            </a:r>
            <a:endParaRPr lang="zh-CN" altLang="en-US" sz="44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7702057" y="3506081"/>
            <a:ext cx="18533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Step 4</a:t>
            </a:r>
            <a:endParaRPr lang="zh-CN" altLang="en-US" sz="44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5802635" y="1144104"/>
            <a:ext cx="18533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Step 3</a:t>
            </a:r>
            <a:endParaRPr lang="zh-CN" altLang="en-US" sz="4400" b="1" dirty="0"/>
          </a:p>
        </p:txBody>
      </p:sp>
      <p:sp>
        <p:nvSpPr>
          <p:cNvPr id="16" name="矩形 15"/>
          <p:cNvSpPr/>
          <p:nvPr/>
        </p:nvSpPr>
        <p:spPr>
          <a:xfrm>
            <a:off x="1400965" y="2475296"/>
            <a:ext cx="24957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/>
              <a:t>数据仓库</a:t>
            </a:r>
            <a:r>
              <a:rPr lang="en-US" altLang="zh-CN" sz="1200" dirty="0"/>
              <a:t>:https://osf.io/d6ykr/</a:t>
            </a:r>
          </a:p>
          <a:p>
            <a:r>
              <a:rPr lang="en-US" altLang="zh-CN" sz="1200" dirty="0"/>
              <a:t>1.</a:t>
            </a:r>
            <a:r>
              <a:rPr lang="zh-CN" altLang="en-US" sz="1200" dirty="0"/>
              <a:t>利用网站预先注册项目</a:t>
            </a:r>
            <a:endParaRPr lang="en-US" altLang="zh-CN" sz="1200" dirty="0"/>
          </a:p>
          <a:p>
            <a:r>
              <a:rPr lang="en-US" altLang="zh-CN" sz="1200" dirty="0"/>
              <a:t>2.</a:t>
            </a:r>
            <a:r>
              <a:rPr lang="zh-CN" altLang="en-US" sz="1200" dirty="0"/>
              <a:t>然后向外界征集数据集</a:t>
            </a:r>
            <a:endParaRPr lang="en-US" altLang="zh-CN" sz="1200" dirty="0"/>
          </a:p>
          <a:p>
            <a:r>
              <a:rPr lang="en-US" altLang="zh-CN" sz="1200" dirty="0"/>
              <a:t>3.</a:t>
            </a:r>
            <a:r>
              <a:rPr lang="zh-CN" altLang="en-US" sz="1200" dirty="0"/>
              <a:t>筛选符合的数据集，最终获得</a:t>
            </a:r>
            <a:r>
              <a:rPr lang="en-US" altLang="zh-CN" sz="1200" dirty="0"/>
              <a:t>43</a:t>
            </a:r>
            <a:r>
              <a:rPr lang="zh-CN" altLang="en-US" sz="1200" dirty="0"/>
              <a:t>个数据集</a:t>
            </a:r>
          </a:p>
        </p:txBody>
      </p:sp>
      <p:sp>
        <p:nvSpPr>
          <p:cNvPr id="17" name="矩形 16"/>
          <p:cNvSpPr/>
          <p:nvPr/>
        </p:nvSpPr>
        <p:spPr>
          <a:xfrm>
            <a:off x="5204889" y="2235813"/>
            <a:ext cx="31097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1.</a:t>
            </a:r>
            <a:r>
              <a:rPr lang="zh-CN" altLang="en-US" sz="1200" dirty="0"/>
              <a:t>统计方法，用于综合现有结果，进行再一次的统计分析。</a:t>
            </a:r>
            <a:endParaRPr lang="en-US" altLang="zh-CN" sz="1200" dirty="0"/>
          </a:p>
          <a:p>
            <a:r>
              <a:rPr lang="en-US" altLang="zh-CN" sz="1200" dirty="0"/>
              <a:t>2.</a:t>
            </a:r>
            <a:r>
              <a:rPr lang="zh-CN" altLang="en-US" sz="1200" dirty="0"/>
              <a:t>将每个模型作为随机效应元分析</a:t>
            </a:r>
            <a:endParaRPr lang="en-US" altLang="zh-CN" sz="1200" dirty="0"/>
          </a:p>
          <a:p>
            <a:r>
              <a:rPr lang="en-US" altLang="zh-CN" sz="1200" dirty="0"/>
              <a:t>3.</a:t>
            </a:r>
            <a:r>
              <a:rPr lang="zh-CN" altLang="en-US" sz="1200" dirty="0"/>
              <a:t>每个数据集代表一个效应量</a:t>
            </a:r>
            <a:endParaRPr lang="en-US" altLang="zh-CN" sz="1200" dirty="0"/>
          </a:p>
          <a:p>
            <a:r>
              <a:rPr lang="en-US" altLang="zh-CN" sz="1200" dirty="0"/>
              <a:t>4.</a:t>
            </a:r>
            <a:r>
              <a:rPr lang="zh-CN" altLang="en-US" sz="1200" dirty="0"/>
              <a:t>将模型结果中的</a:t>
            </a:r>
            <a:r>
              <a:rPr lang="zh-CN" altLang="en-US" sz="1200" dirty="0">
                <a:solidFill>
                  <a:srgbClr val="FF0000"/>
                </a:solidFill>
              </a:rPr>
              <a:t>方差占比</a:t>
            </a:r>
            <a:r>
              <a:rPr lang="zh-CN" altLang="en-US" sz="1200" dirty="0"/>
              <a:t>进行转化和分析。</a:t>
            </a:r>
          </a:p>
        </p:txBody>
      </p:sp>
      <p:sp>
        <p:nvSpPr>
          <p:cNvPr id="18" name="矩形 17"/>
          <p:cNvSpPr/>
          <p:nvPr/>
        </p:nvSpPr>
        <p:spPr>
          <a:xfrm>
            <a:off x="3616882" y="4661033"/>
            <a:ext cx="22267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7</a:t>
            </a:r>
            <a:r>
              <a:rPr lang="zh-CN" altLang="en-US" sz="1200" dirty="0"/>
              <a:t>个原来的满意度</a:t>
            </a:r>
            <a:endParaRPr lang="en-US" altLang="zh-CN" sz="1200" dirty="0"/>
          </a:p>
          <a:p>
            <a:pPr algn="ctr"/>
            <a:r>
              <a:rPr lang="en-US" altLang="zh-CN" sz="1200" dirty="0"/>
              <a:t>7</a:t>
            </a:r>
            <a:r>
              <a:rPr lang="zh-CN" altLang="en-US" sz="1200" dirty="0"/>
              <a:t>个后来的满意度</a:t>
            </a:r>
            <a:endParaRPr lang="en-US" altLang="zh-CN" sz="1200" dirty="0"/>
          </a:p>
          <a:p>
            <a:pPr algn="ctr"/>
            <a:r>
              <a:rPr lang="en-US" altLang="zh-CN" sz="1200" dirty="0"/>
              <a:t>7</a:t>
            </a:r>
            <a:r>
              <a:rPr lang="zh-CN" altLang="en-US" sz="1200" dirty="0"/>
              <a:t>个满意度的变化</a:t>
            </a:r>
            <a:endParaRPr lang="en-US" altLang="zh-CN" sz="1200" dirty="0"/>
          </a:p>
          <a:p>
            <a:pPr algn="ctr"/>
            <a:r>
              <a:rPr lang="zh-CN" altLang="en-US" sz="1200" dirty="0"/>
              <a:t>每个数据集至少</a:t>
            </a:r>
            <a:r>
              <a:rPr lang="en-US" altLang="zh-CN" sz="1200" dirty="0"/>
              <a:t>21</a:t>
            </a:r>
            <a:r>
              <a:rPr lang="zh-CN" altLang="en-US" sz="1200" dirty="0"/>
              <a:t>个模型</a:t>
            </a:r>
            <a:endParaRPr lang="en-US" altLang="zh-CN" sz="1200" dirty="0"/>
          </a:p>
          <a:p>
            <a:pPr algn="ctr"/>
            <a:r>
              <a:rPr lang="zh-CN" altLang="en-US" sz="1200" dirty="0"/>
              <a:t>类似的有忠诚度</a:t>
            </a:r>
          </a:p>
        </p:txBody>
      </p:sp>
      <p:sp>
        <p:nvSpPr>
          <p:cNvPr id="20" name="矩形 19"/>
          <p:cNvSpPr/>
          <p:nvPr/>
        </p:nvSpPr>
        <p:spPr>
          <a:xfrm>
            <a:off x="1773005" y="2079484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8965"/>
            <a:r>
              <a:rPr lang="zh-CN" altLang="en-US" sz="2000" b="1" dirty="0">
                <a:solidFill>
                  <a:schemeClr val="accent2"/>
                </a:solidFill>
                <a:cs typeface="+mn-ea"/>
                <a:sym typeface="+mn-lt"/>
              </a:rPr>
              <a:t>征集数据集</a:t>
            </a:r>
          </a:p>
        </p:txBody>
      </p:sp>
      <p:sp>
        <p:nvSpPr>
          <p:cNvPr id="21" name="矩形 20"/>
          <p:cNvSpPr/>
          <p:nvPr/>
        </p:nvSpPr>
        <p:spPr>
          <a:xfrm>
            <a:off x="6169139" y="1869977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8965"/>
            <a:r>
              <a:rPr lang="zh-CN" altLang="en-US" sz="2000" b="1" dirty="0">
                <a:solidFill>
                  <a:schemeClr val="accent2"/>
                </a:solidFill>
                <a:cs typeface="+mn-ea"/>
                <a:sym typeface="+mn-lt"/>
              </a:rPr>
              <a:t>元分析</a:t>
            </a:r>
          </a:p>
        </p:txBody>
      </p:sp>
      <p:sp>
        <p:nvSpPr>
          <p:cNvPr id="22" name="矩形 21"/>
          <p:cNvSpPr/>
          <p:nvPr/>
        </p:nvSpPr>
        <p:spPr>
          <a:xfrm>
            <a:off x="3480061" y="4260923"/>
            <a:ext cx="25090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8965"/>
            <a:r>
              <a:rPr lang="zh-CN" altLang="en-US" sz="2000" b="1" dirty="0">
                <a:solidFill>
                  <a:schemeClr val="accent2"/>
                </a:solidFill>
                <a:cs typeface="+mn-ea"/>
                <a:sym typeface="+mn-lt"/>
              </a:rPr>
              <a:t>对每个数据集使用</a:t>
            </a:r>
            <a:r>
              <a:rPr lang="en-US" altLang="zh-CN" sz="2000" b="1" dirty="0">
                <a:solidFill>
                  <a:schemeClr val="accent2"/>
                </a:solidFill>
                <a:cs typeface="+mn-ea"/>
                <a:sym typeface="+mn-lt"/>
              </a:rPr>
              <a:t>RF</a:t>
            </a:r>
            <a:endParaRPr lang="zh-CN" altLang="en-US" sz="20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584486" y="4340550"/>
            <a:ext cx="24929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8965"/>
            <a:r>
              <a:rPr lang="en-US" altLang="zh-CN" sz="2000" b="1" dirty="0">
                <a:solidFill>
                  <a:schemeClr val="accent2"/>
                </a:solidFill>
                <a:cs typeface="+mn-ea"/>
                <a:sym typeface="+mn-lt"/>
              </a:rPr>
              <a:t>…</a:t>
            </a:r>
          </a:p>
          <a:p>
            <a:pPr algn="ctr" defTabSz="608965"/>
            <a:r>
              <a:rPr lang="zh-CN" altLang="en-US" sz="2000" b="1" dirty="0">
                <a:solidFill>
                  <a:schemeClr val="accent2"/>
                </a:solidFill>
                <a:cs typeface="+mn-ea"/>
                <a:sym typeface="+mn-lt"/>
              </a:rPr>
              <a:t>更详细的元分析调节</a:t>
            </a:r>
          </a:p>
        </p:txBody>
      </p:sp>
      <p:sp>
        <p:nvSpPr>
          <p:cNvPr id="24" name="等腰三角形 23"/>
          <p:cNvSpPr/>
          <p:nvPr/>
        </p:nvSpPr>
        <p:spPr>
          <a:xfrm rot="8258872">
            <a:off x="3662417" y="3389908"/>
            <a:ext cx="252946" cy="218056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8258872">
            <a:off x="7681920" y="3312635"/>
            <a:ext cx="252946" cy="218056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rot="2226565">
            <a:off x="5373288" y="3389908"/>
            <a:ext cx="252946" cy="218056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849437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心理学</a:t>
            </a:r>
            <a:r>
              <a:rPr lang="zh-CN" altLang="en-US" dirty="0">
                <a:cs typeface="+mn-ea"/>
                <a:sym typeface="+mn-lt"/>
              </a:rPr>
              <a:t>需求</a:t>
            </a:r>
            <a:endParaRPr lang="zh-CN" altLang="en-US" dirty="0"/>
          </a:p>
        </p:txBody>
      </p:sp>
      <p:grpSp>
        <p:nvGrpSpPr>
          <p:cNvPr id="26" name="组合 25"/>
          <p:cNvGrpSpPr/>
          <p:nvPr/>
        </p:nvGrpSpPr>
        <p:grpSpPr>
          <a:xfrm>
            <a:off x="1346200" y="1460501"/>
            <a:ext cx="4470400" cy="836174"/>
            <a:chOff x="1346200" y="1460501"/>
            <a:chExt cx="4470400" cy="836174"/>
          </a:xfrm>
        </p:grpSpPr>
        <p:grpSp>
          <p:nvGrpSpPr>
            <p:cNvPr id="9" name="组合 8"/>
            <p:cNvGrpSpPr/>
            <p:nvPr/>
          </p:nvGrpSpPr>
          <p:grpSpPr>
            <a:xfrm>
              <a:off x="1346200" y="1460501"/>
              <a:ext cx="4470400" cy="414866"/>
              <a:chOff x="812800" y="1456267"/>
              <a:chExt cx="4470400" cy="414866"/>
            </a:xfrm>
          </p:grpSpPr>
          <p:cxnSp>
            <p:nvCxnSpPr>
              <p:cNvPr id="6" name="直接连接符 5"/>
              <p:cNvCxnSpPr/>
              <p:nvPr/>
            </p:nvCxnSpPr>
            <p:spPr>
              <a:xfrm>
                <a:off x="812800" y="1663700"/>
                <a:ext cx="1176867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矩形 6"/>
              <p:cNvSpPr/>
              <p:nvPr/>
            </p:nvSpPr>
            <p:spPr>
              <a:xfrm>
                <a:off x="1676400" y="1456267"/>
                <a:ext cx="2743200" cy="4148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cs typeface="+mn-ea"/>
                    <a:sym typeface="+mn-lt"/>
                  </a:rPr>
                  <a:t>有效问卷</a:t>
                </a:r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>
                <a:off x="4106333" y="1663700"/>
                <a:ext cx="1176867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矩形 21"/>
            <p:cNvSpPr/>
            <p:nvPr/>
          </p:nvSpPr>
          <p:spPr>
            <a:xfrm>
              <a:off x="1346200" y="1990116"/>
              <a:ext cx="4470400" cy="3065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08965">
                <a:lnSpc>
                  <a:spcPct val="130000"/>
                </a:lnSpc>
              </a:pPr>
              <a:r>
                <a:rPr lang="zh-CN" altLang="en-US" sz="1200" dirty="0">
                  <a:cs typeface="+mn-ea"/>
                  <a:sym typeface="+mn-lt"/>
                </a:rPr>
                <a:t>每个用户多个问卷的时间间隔大于</a:t>
              </a:r>
              <a:r>
                <a:rPr lang="en-US" altLang="zh-CN" sz="1200" dirty="0">
                  <a:cs typeface="+mn-ea"/>
                  <a:sym typeface="+mn-lt"/>
                </a:rPr>
                <a:t>1</a:t>
              </a:r>
              <a:r>
                <a:rPr lang="zh-CN" altLang="en-US" sz="1200" dirty="0">
                  <a:cs typeface="+mn-ea"/>
                  <a:sym typeface="+mn-lt"/>
                </a:rPr>
                <a:t>天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464300" y="1460501"/>
            <a:ext cx="4470400" cy="836174"/>
            <a:chOff x="6464300" y="1460501"/>
            <a:chExt cx="4470400" cy="836174"/>
          </a:xfrm>
        </p:grpSpPr>
        <p:grpSp>
          <p:nvGrpSpPr>
            <p:cNvPr id="10" name="组合 9"/>
            <p:cNvGrpSpPr/>
            <p:nvPr/>
          </p:nvGrpSpPr>
          <p:grpSpPr>
            <a:xfrm>
              <a:off x="6464300" y="1460501"/>
              <a:ext cx="4470400" cy="414866"/>
              <a:chOff x="812800" y="1456267"/>
              <a:chExt cx="4470400" cy="414866"/>
            </a:xfrm>
          </p:grpSpPr>
          <p:cxnSp>
            <p:nvCxnSpPr>
              <p:cNvPr id="11" name="直接连接符 10"/>
              <p:cNvCxnSpPr/>
              <p:nvPr/>
            </p:nvCxnSpPr>
            <p:spPr>
              <a:xfrm>
                <a:off x="812800" y="1663700"/>
                <a:ext cx="1176867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矩形 11"/>
              <p:cNvSpPr/>
              <p:nvPr/>
            </p:nvSpPr>
            <p:spPr>
              <a:xfrm>
                <a:off x="1676400" y="1456267"/>
                <a:ext cx="2743200" cy="4148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cs typeface="+mn-ea"/>
                    <a:sym typeface="+mn-lt"/>
                  </a:rPr>
                  <a:t>横向合并</a:t>
                </a:r>
              </a:p>
            </p:txBody>
          </p:sp>
          <p:cxnSp>
            <p:nvCxnSpPr>
              <p:cNvPr id="13" name="直接连接符 12"/>
              <p:cNvCxnSpPr/>
              <p:nvPr/>
            </p:nvCxnSpPr>
            <p:spPr>
              <a:xfrm>
                <a:off x="4106333" y="1663700"/>
                <a:ext cx="1176867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矩形 22"/>
            <p:cNvSpPr/>
            <p:nvPr/>
          </p:nvSpPr>
          <p:spPr>
            <a:xfrm>
              <a:off x="6464300" y="1990116"/>
              <a:ext cx="4470400" cy="3065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08965">
                <a:lnSpc>
                  <a:spcPct val="130000"/>
                </a:lnSpc>
              </a:pPr>
              <a:r>
                <a:rPr lang="zh-CN" altLang="en-US" sz="1200" dirty="0">
                  <a:cs typeface="+mn-ea"/>
                  <a:sym typeface="+mn-lt"/>
                </a:rPr>
                <a:t>同一个用户的问卷横向合并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346200" y="3831167"/>
            <a:ext cx="4470400" cy="830916"/>
            <a:chOff x="1346200" y="3831167"/>
            <a:chExt cx="4470400" cy="830916"/>
          </a:xfrm>
        </p:grpSpPr>
        <p:grpSp>
          <p:nvGrpSpPr>
            <p:cNvPr id="14" name="组合 13"/>
            <p:cNvGrpSpPr/>
            <p:nvPr/>
          </p:nvGrpSpPr>
          <p:grpSpPr>
            <a:xfrm>
              <a:off x="1346200" y="3831167"/>
              <a:ext cx="4470400" cy="414866"/>
              <a:chOff x="812800" y="1456267"/>
              <a:chExt cx="4470400" cy="414866"/>
            </a:xfrm>
          </p:grpSpPr>
          <p:cxnSp>
            <p:nvCxnSpPr>
              <p:cNvPr id="15" name="直接连接符 14"/>
              <p:cNvCxnSpPr/>
              <p:nvPr/>
            </p:nvCxnSpPr>
            <p:spPr>
              <a:xfrm>
                <a:off x="812800" y="1663700"/>
                <a:ext cx="1176867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矩形 15"/>
              <p:cNvSpPr/>
              <p:nvPr/>
            </p:nvSpPr>
            <p:spPr>
              <a:xfrm>
                <a:off x="1676400" y="1456267"/>
                <a:ext cx="2743200" cy="4148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cs typeface="+mn-ea"/>
                    <a:sym typeface="+mn-lt"/>
                  </a:rPr>
                  <a:t>数据预处理</a:t>
                </a:r>
              </a:p>
            </p:txBody>
          </p:sp>
          <p:cxnSp>
            <p:nvCxnSpPr>
              <p:cNvPr id="17" name="直接连接符 16"/>
              <p:cNvCxnSpPr/>
              <p:nvPr/>
            </p:nvCxnSpPr>
            <p:spPr>
              <a:xfrm>
                <a:off x="4106333" y="1663700"/>
                <a:ext cx="1176867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矩形 23"/>
            <p:cNvSpPr/>
            <p:nvPr/>
          </p:nvSpPr>
          <p:spPr>
            <a:xfrm>
              <a:off x="1346200" y="4355524"/>
              <a:ext cx="4470400" cy="3065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08965">
                <a:lnSpc>
                  <a:spcPct val="130000"/>
                </a:lnSpc>
              </a:pPr>
              <a:r>
                <a:rPr lang="zh-CN" altLang="en-US" sz="1200" dirty="0">
                  <a:cs typeface="+mn-ea"/>
                  <a:sym typeface="+mn-lt"/>
                </a:rPr>
                <a:t>抛弃无用的数据，归一化，填补空值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464300" y="3831167"/>
            <a:ext cx="4470400" cy="1070982"/>
            <a:chOff x="6464300" y="3831167"/>
            <a:chExt cx="4470400" cy="1070982"/>
          </a:xfrm>
        </p:grpSpPr>
        <p:grpSp>
          <p:nvGrpSpPr>
            <p:cNvPr id="18" name="组合 17"/>
            <p:cNvGrpSpPr/>
            <p:nvPr/>
          </p:nvGrpSpPr>
          <p:grpSpPr>
            <a:xfrm>
              <a:off x="6464300" y="3831167"/>
              <a:ext cx="4470400" cy="414866"/>
              <a:chOff x="812800" y="1456267"/>
              <a:chExt cx="4470400" cy="414866"/>
            </a:xfrm>
          </p:grpSpPr>
          <p:cxnSp>
            <p:nvCxnSpPr>
              <p:cNvPr id="19" name="直接连接符 18"/>
              <p:cNvCxnSpPr/>
              <p:nvPr/>
            </p:nvCxnSpPr>
            <p:spPr>
              <a:xfrm>
                <a:off x="812800" y="1663700"/>
                <a:ext cx="1176867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矩形 19"/>
              <p:cNvSpPr/>
              <p:nvPr/>
            </p:nvSpPr>
            <p:spPr>
              <a:xfrm>
                <a:off x="1676400" y="1456267"/>
                <a:ext cx="2743200" cy="4148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cs typeface="+mn-ea"/>
                    <a:sym typeface="+mn-lt"/>
                  </a:rPr>
                  <a:t>以</a:t>
                </a:r>
                <a:r>
                  <a:rPr lang="en-US" altLang="zh-CN" b="1" dirty="0">
                    <a:solidFill>
                      <a:schemeClr val="bg1"/>
                    </a:solidFill>
                    <a:cs typeface="+mn-ea"/>
                    <a:sym typeface="+mn-lt"/>
                  </a:rPr>
                  <a:t>PPCS</a:t>
                </a:r>
                <a:r>
                  <a:rPr lang="zh-CN" altLang="en-US" b="1" dirty="0">
                    <a:solidFill>
                      <a:schemeClr val="bg1"/>
                    </a:solidFill>
                    <a:cs typeface="+mn-ea"/>
                    <a:sym typeface="+mn-lt"/>
                  </a:rPr>
                  <a:t>为目标</a:t>
                </a: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4106333" y="1663700"/>
                <a:ext cx="1176867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矩形 24"/>
            <p:cNvSpPr/>
            <p:nvPr/>
          </p:nvSpPr>
          <p:spPr>
            <a:xfrm>
              <a:off x="6464300" y="4355524"/>
              <a:ext cx="4470400" cy="5466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08965">
                <a:lnSpc>
                  <a:spcPct val="130000"/>
                </a:lnSpc>
              </a:pPr>
              <a:r>
                <a:rPr lang="en-US" altLang="zh-CN" sz="1200" dirty="0">
                  <a:cs typeface="+mn-ea"/>
                  <a:sym typeface="+mn-lt"/>
                </a:rPr>
                <a:t>PPCS</a:t>
              </a:r>
              <a:r>
                <a:rPr lang="zh-CN" altLang="en-US" sz="1200" dirty="0">
                  <a:cs typeface="+mn-ea"/>
                  <a:sym typeface="+mn-lt"/>
                </a:rPr>
                <a:t>大于等于</a:t>
              </a:r>
              <a:r>
                <a:rPr lang="en-US" altLang="zh-CN" sz="1200" dirty="0">
                  <a:cs typeface="+mn-ea"/>
                  <a:sym typeface="+mn-lt"/>
                </a:rPr>
                <a:t>76</a:t>
              </a:r>
              <a:r>
                <a:rPr lang="zh-CN" altLang="en-US" sz="1200" dirty="0">
                  <a:cs typeface="+mn-ea"/>
                  <a:sym typeface="+mn-lt"/>
                </a:rPr>
                <a:t>的为没问题</a:t>
              </a:r>
              <a:endParaRPr lang="en-US" altLang="zh-CN" sz="1200" dirty="0">
                <a:cs typeface="+mn-ea"/>
                <a:sym typeface="+mn-lt"/>
              </a:endParaRPr>
            </a:p>
            <a:p>
              <a:pPr algn="ctr" defTabSz="608965">
                <a:lnSpc>
                  <a:spcPct val="130000"/>
                </a:lnSpc>
              </a:pPr>
              <a:r>
                <a:rPr lang="zh-CN" altLang="en-US" sz="1200" dirty="0">
                  <a:cs typeface="+mn-ea"/>
                  <a:sym typeface="+mn-lt"/>
                </a:rPr>
                <a:t>小于的为有问题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后续任务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622300" y="1092201"/>
            <a:ext cx="10557933" cy="414866"/>
            <a:chOff x="812800" y="1456267"/>
            <a:chExt cx="4470400" cy="414866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812800" y="1663700"/>
              <a:ext cx="1176867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/>
            <p:cNvSpPr/>
            <p:nvPr/>
          </p:nvSpPr>
          <p:spPr>
            <a:xfrm>
              <a:off x="1676400" y="1456267"/>
              <a:ext cx="2743200" cy="414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分别以</a:t>
              </a:r>
              <a:r>
                <a:rPr lang="en-US" altLang="zh-CN" b="1" dirty="0">
                  <a:solidFill>
                    <a:schemeClr val="bg1"/>
                  </a:solidFill>
                  <a:cs typeface="+mn-ea"/>
                  <a:sym typeface="+mn-lt"/>
                </a:rPr>
                <a:t>PPCS</a:t>
              </a:r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六个子维度为目标</a:t>
              </a: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4106333" y="1663700"/>
              <a:ext cx="1176867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8A69F2E7-ECC6-4672-A1B5-9812BEECF4AB}"/>
              </a:ext>
            </a:extLst>
          </p:cNvPr>
          <p:cNvSpPr txBox="1"/>
          <p:nvPr/>
        </p:nvSpPr>
        <p:spPr>
          <a:xfrm>
            <a:off x="2946400" y="1903775"/>
            <a:ext cx="6108700" cy="1496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608965">
              <a:lnSpc>
                <a:spcPct val="130000"/>
              </a:lnSpc>
            </a:pPr>
            <a:r>
              <a:rPr lang="en-US" altLang="zh-CN" sz="1800" dirty="0">
                <a:cs typeface="+mn-ea"/>
                <a:sym typeface="+mn-lt"/>
              </a:rPr>
              <a:t>1.</a:t>
            </a:r>
            <a:r>
              <a:rPr lang="zh-CN" altLang="en-US" sz="1800" dirty="0">
                <a:cs typeface="+mn-ea"/>
                <a:sym typeface="+mn-lt"/>
              </a:rPr>
              <a:t>前述任务已经在三个数据集上完成</a:t>
            </a:r>
            <a:endParaRPr lang="en-US" altLang="zh-CN" sz="1800" dirty="0">
              <a:cs typeface="+mn-ea"/>
              <a:sym typeface="+mn-lt"/>
            </a:endParaRPr>
          </a:p>
          <a:p>
            <a:pPr algn="just" defTabSz="608965">
              <a:lnSpc>
                <a:spcPct val="130000"/>
              </a:lnSpc>
            </a:pPr>
            <a:r>
              <a:rPr lang="en-US" altLang="zh-CN" sz="1800" dirty="0">
                <a:cs typeface="+mn-ea"/>
                <a:sym typeface="+mn-lt"/>
              </a:rPr>
              <a:t>2.</a:t>
            </a:r>
            <a:r>
              <a:rPr lang="zh-CN" altLang="en-US" sz="1800" dirty="0">
                <a:cs typeface="+mn-ea"/>
                <a:sym typeface="+mn-lt"/>
              </a:rPr>
              <a:t>后续将建立</a:t>
            </a:r>
            <a:r>
              <a:rPr lang="en-US" altLang="zh-CN" sz="1800" dirty="0">
                <a:cs typeface="+mn-ea"/>
                <a:sym typeface="+mn-lt"/>
              </a:rPr>
              <a:t>6</a:t>
            </a:r>
            <a:r>
              <a:rPr lang="zh-CN" altLang="en-US" sz="1800" dirty="0">
                <a:cs typeface="+mn-ea"/>
                <a:sym typeface="+mn-lt"/>
              </a:rPr>
              <a:t>个以</a:t>
            </a:r>
            <a:r>
              <a:rPr lang="en-US" altLang="zh-CN" sz="1800" dirty="0">
                <a:cs typeface="+mn-ea"/>
                <a:sym typeface="+mn-lt"/>
              </a:rPr>
              <a:t>PPCS</a:t>
            </a:r>
            <a:r>
              <a:rPr lang="zh-CN" altLang="en-US" sz="1800" dirty="0">
                <a:cs typeface="+mn-ea"/>
                <a:sym typeface="+mn-lt"/>
              </a:rPr>
              <a:t>子维度为目标值的随机森林模型</a:t>
            </a:r>
            <a:endParaRPr lang="en-US" altLang="zh-CN" sz="1800" dirty="0">
              <a:cs typeface="+mn-ea"/>
              <a:sym typeface="+mn-lt"/>
            </a:endParaRPr>
          </a:p>
          <a:p>
            <a:pPr algn="just" defTabSz="608965">
              <a:lnSpc>
                <a:spcPct val="130000"/>
              </a:lnSpc>
            </a:pPr>
            <a:r>
              <a:rPr lang="zh-CN" altLang="en-US" dirty="0">
                <a:cs typeface="+mn-ea"/>
                <a:sym typeface="+mn-lt"/>
              </a:rPr>
              <a:t>（先等待对方关于第一个模型的分析结果）</a:t>
            </a:r>
            <a:endParaRPr lang="en-US" altLang="zh-CN" sz="1800" dirty="0">
              <a:cs typeface="+mn-ea"/>
              <a:sym typeface="+mn-lt"/>
            </a:endParaRPr>
          </a:p>
          <a:p>
            <a:pPr algn="just" defTabSz="608965">
              <a:lnSpc>
                <a:spcPct val="130000"/>
              </a:lnSpc>
            </a:pPr>
            <a:r>
              <a:rPr lang="en-US" altLang="zh-CN" dirty="0">
                <a:cs typeface="+mn-ea"/>
                <a:sym typeface="+mn-lt"/>
              </a:rPr>
              <a:t>3.</a:t>
            </a:r>
            <a:r>
              <a:rPr lang="zh-CN" altLang="en-US" dirty="0">
                <a:cs typeface="+mn-ea"/>
                <a:sym typeface="+mn-lt"/>
              </a:rPr>
              <a:t>可能需要将代码等封装好交给对方，并教使用。</a:t>
            </a:r>
            <a:endParaRPr lang="zh-CN" altLang="en-US" sz="1800" dirty="0"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脑机接口数据集</a:t>
            </a:r>
            <a:endParaRPr lang="zh-CN" altLang="en-US" dirty="0"/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对于</a:t>
            </a:r>
            <a:r>
              <a:rPr lang="en-US" altLang="zh-CN" dirty="0">
                <a:cs typeface="+mn-ea"/>
                <a:sym typeface="+mn-lt"/>
              </a:rPr>
              <a:t>P300</a:t>
            </a:r>
            <a:r>
              <a:rPr lang="zh-CN" altLang="en-US" dirty="0">
                <a:cs typeface="+mn-ea"/>
                <a:sym typeface="+mn-lt"/>
              </a:rPr>
              <a:t>信号的理解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1911101" y="3040909"/>
            <a:ext cx="272863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8800" dirty="0">
                <a:solidFill>
                  <a:schemeClr val="accent2"/>
                </a:solidFill>
              </a:rPr>
              <a:t>P300</a:t>
            </a:r>
            <a:endParaRPr lang="zh-CN" altLang="en-US" sz="8800" dirty="0">
              <a:solidFill>
                <a:schemeClr val="accent2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839514" y="430279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accent2"/>
                </a:solidFill>
                <a:cs typeface="+mn-ea"/>
                <a:sym typeface="+mn-lt"/>
              </a:rPr>
              <a:t>定义</a:t>
            </a:r>
          </a:p>
        </p:txBody>
      </p:sp>
      <p:sp>
        <p:nvSpPr>
          <p:cNvPr id="18" name="矩形 17"/>
          <p:cNvSpPr/>
          <p:nvPr/>
        </p:nvSpPr>
        <p:spPr>
          <a:xfrm>
            <a:off x="812800" y="4793860"/>
            <a:ext cx="382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>
                <a:cs typeface="+mn-ea"/>
                <a:sym typeface="+mn-lt"/>
              </a:rPr>
              <a:t>很少有的刺激，在刺激出现后约</a:t>
            </a:r>
            <a:r>
              <a:rPr lang="en-US" altLang="zh-CN" sz="1400" dirty="0">
                <a:cs typeface="+mn-ea"/>
                <a:sym typeface="+mn-lt"/>
              </a:rPr>
              <a:t>300</a:t>
            </a:r>
            <a:r>
              <a:rPr lang="zh-CN" altLang="en-US" sz="1400" dirty="0">
                <a:cs typeface="+mn-ea"/>
                <a:sym typeface="+mn-lt"/>
              </a:rPr>
              <a:t>毫秒，</a:t>
            </a:r>
            <a:endParaRPr lang="en-US" altLang="zh-CN" sz="1400" dirty="0">
              <a:cs typeface="+mn-ea"/>
              <a:sym typeface="+mn-lt"/>
            </a:endParaRPr>
          </a:p>
          <a:p>
            <a:pPr algn="r"/>
            <a:r>
              <a:rPr lang="zh-CN" altLang="en-US" sz="1400" dirty="0">
                <a:cs typeface="+mn-ea"/>
                <a:sym typeface="+mn-lt"/>
              </a:rPr>
              <a:t>顶叶皮质上的脑电图就会出现正向偏转。</a:t>
            </a:r>
            <a:endParaRPr lang="zh-CN" altLang="en-US" sz="1400" dirty="0"/>
          </a:p>
        </p:txBody>
      </p:sp>
      <p:grpSp>
        <p:nvGrpSpPr>
          <p:cNvPr id="36" name="组合 35"/>
          <p:cNvGrpSpPr/>
          <p:nvPr/>
        </p:nvGrpSpPr>
        <p:grpSpPr>
          <a:xfrm>
            <a:off x="4914900" y="1415003"/>
            <a:ext cx="2311400" cy="4325396"/>
            <a:chOff x="4914900" y="1415003"/>
            <a:chExt cx="2311400" cy="4325396"/>
          </a:xfrm>
        </p:grpSpPr>
        <p:sp>
          <p:nvSpPr>
            <p:cNvPr id="5" name="矩形 4"/>
            <p:cNvSpPr/>
            <p:nvPr/>
          </p:nvSpPr>
          <p:spPr>
            <a:xfrm>
              <a:off x="4914900" y="1415003"/>
              <a:ext cx="2311400" cy="119443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4914900" y="2609439"/>
              <a:ext cx="2311400" cy="26060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914900" y="5215466"/>
              <a:ext cx="2311400" cy="5249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5772834" y="1689056"/>
              <a:ext cx="6463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随机</a:t>
              </a:r>
              <a:endParaRPr lang="zh-CN" altLang="en-US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408722" y="5293266"/>
              <a:ext cx="6799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ONE</a:t>
              </a:r>
              <a:endParaRPr lang="zh-CN" altLang="en-US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4976365" y="2685083"/>
              <a:ext cx="2112352" cy="7007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cs typeface="+mn-ea"/>
                  <a:sym typeface="+mn-lt"/>
                </a:rPr>
                <a:t>必须提供随机的刺激事件序列</a:t>
              </a:r>
              <a:endParaRPr lang="zh-CN" altLang="en-US" sz="1600" dirty="0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226300" y="1415003"/>
            <a:ext cx="2311400" cy="4325396"/>
            <a:chOff x="7226300" y="1415003"/>
            <a:chExt cx="2311400" cy="4325396"/>
          </a:xfrm>
        </p:grpSpPr>
        <p:sp>
          <p:nvSpPr>
            <p:cNvPr id="6" name="矩形 5"/>
            <p:cNvSpPr/>
            <p:nvPr/>
          </p:nvSpPr>
          <p:spPr>
            <a:xfrm>
              <a:off x="7226300" y="1415003"/>
              <a:ext cx="2311400" cy="119443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7226300" y="2609439"/>
              <a:ext cx="2311400" cy="26060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7226300" y="5215466"/>
              <a:ext cx="2311400" cy="52493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8058835" y="1689056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规则</a:t>
              </a:r>
              <a:endParaRPr lang="zh-CN" altLang="en-US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8776937" y="5293266"/>
              <a:ext cx="6254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Two</a:t>
              </a:r>
              <a:endParaRPr lang="zh-CN" altLang="en-US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7325824" y="2685083"/>
              <a:ext cx="2112352" cy="22984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cs typeface="+mn-ea"/>
                  <a:sym typeface="+mn-lt"/>
                </a:rPr>
                <a:t>必须应用将事件系列分为两类的分类规则</a:t>
              </a:r>
              <a:endParaRPr lang="en-US" altLang="zh-CN" sz="1600" dirty="0"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</a:pPr>
              <a:endParaRPr lang="en-US" altLang="zh-CN" sz="1600" dirty="0"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</a:pPr>
              <a:endParaRPr lang="en-US" altLang="zh-CN" sz="1600" dirty="0"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600" dirty="0">
                  <a:cs typeface="+mn-ea"/>
                  <a:sym typeface="+mn-lt"/>
                </a:rPr>
                <a:t>用户的任务必须要求使用规则</a:t>
              </a:r>
              <a:endParaRPr lang="zh-CN" altLang="en-US" sz="1600" dirty="0"/>
            </a:p>
            <a:p>
              <a:pPr>
                <a:lnSpc>
                  <a:spcPct val="130000"/>
                </a:lnSpc>
              </a:pPr>
              <a:endParaRPr lang="zh-CN" altLang="en-US" sz="1600" dirty="0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9537700" y="1415003"/>
            <a:ext cx="2311400" cy="4325396"/>
            <a:chOff x="9537700" y="1415003"/>
            <a:chExt cx="2311400" cy="4325396"/>
          </a:xfrm>
        </p:grpSpPr>
        <p:sp>
          <p:nvSpPr>
            <p:cNvPr id="7" name="矩形 6"/>
            <p:cNvSpPr/>
            <p:nvPr/>
          </p:nvSpPr>
          <p:spPr>
            <a:xfrm>
              <a:off x="9537700" y="1415003"/>
              <a:ext cx="2311400" cy="119443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9537700" y="2609439"/>
              <a:ext cx="2311400" cy="260602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9537700" y="5215466"/>
              <a:ext cx="2311400" cy="52493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0370235" y="1689056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出现</a:t>
              </a:r>
              <a:endParaRPr lang="zh-CN" altLang="en-US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0915254" y="5293266"/>
              <a:ext cx="7938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Three</a:t>
              </a:r>
              <a:endParaRPr lang="zh-CN" altLang="en-US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9637223" y="2685083"/>
              <a:ext cx="2112352" cy="7007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cs typeface="+mn-ea"/>
                  <a:sym typeface="+mn-lt"/>
                </a:rPr>
                <a:t>一类事件必须很少出现</a:t>
              </a:r>
              <a:endParaRPr lang="zh-CN" altLang="en-US" sz="1600" dirty="0"/>
            </a:p>
          </p:txBody>
        </p:sp>
      </p:grp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模板页面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DB3B0"/>
      </a:accent1>
      <a:accent2>
        <a:srgbClr val="479796"/>
      </a:accent2>
      <a:accent3>
        <a:srgbClr val="009EB7"/>
      </a:accent3>
      <a:accent4>
        <a:srgbClr val="EDF0E9"/>
      </a:accent4>
      <a:accent5>
        <a:srgbClr val="4C4C4C"/>
      </a:accent5>
      <a:accent6>
        <a:srgbClr val="B2B2B2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黄色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660</TotalTime>
  <Words>1001</Words>
  <Application>Microsoft Office PowerPoint</Application>
  <PresentationFormat>宽屏</PresentationFormat>
  <Paragraphs>153</Paragraphs>
  <Slides>13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AdvOT24c3cae3.B</vt:lpstr>
      <vt:lpstr>-apple-system</vt:lpstr>
      <vt:lpstr>Arial</vt:lpstr>
      <vt:lpstr>Calibri</vt:lpstr>
      <vt:lpstr>Century Gothic</vt:lpstr>
      <vt:lpstr>Segoe UI Light</vt:lpstr>
      <vt:lpstr>Wingdings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xiangzhen fang</cp:lastModifiedBy>
  <cp:revision>65</cp:revision>
  <dcterms:created xsi:type="dcterms:W3CDTF">2015-08-18T02:51:00Z</dcterms:created>
  <dcterms:modified xsi:type="dcterms:W3CDTF">2020-11-24T15:23:45Z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2052-10.1.0.5603</vt:lpwstr>
  </property>
</Properties>
</file>